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3.xml" ContentType="application/vnd.openxmlformats-officedocument.presentationml.notesSlide+xml"/>
  <Override PartName="/ppt/theme/themeOverride4.xml" ContentType="application/vnd.openxmlformats-officedocument.themeOverride+xml"/>
  <Override PartName="/ppt/notesSlides/notesSlide4.xml" ContentType="application/vnd.openxmlformats-officedocument.presentationml.notesSlide+xml"/>
  <Override PartName="/ppt/theme/themeOverride5.xml" ContentType="application/vnd.openxmlformats-officedocument.themeOverride+xml"/>
  <Override PartName="/ppt/notesSlides/notesSlide5.xml" ContentType="application/vnd.openxmlformats-officedocument.presentationml.notesSlide+xml"/>
  <Override PartName="/ppt/theme/themeOverride6.xml" ContentType="application/vnd.openxmlformats-officedocument.themeOverride+xml"/>
  <Override PartName="/ppt/notesSlides/notesSlide6.xml" ContentType="application/vnd.openxmlformats-officedocument.presentationml.notesSlide+xml"/>
  <Override PartName="/ppt/theme/themeOverride7.xml" ContentType="application/vnd.openxmlformats-officedocument.themeOverride+xml"/>
  <Override PartName="/ppt/notesSlides/notesSlide7.xml" ContentType="application/vnd.openxmlformats-officedocument.presentationml.notesSlide+xml"/>
  <Override PartName="/ppt/theme/themeOverride8.xml" ContentType="application/vnd.openxmlformats-officedocument.themeOverride+xml"/>
  <Override PartName="/ppt/notesSlides/notesSlide8.xml" ContentType="application/vnd.openxmlformats-officedocument.presentationml.notesSlide+xml"/>
  <Override PartName="/ppt/theme/themeOverride9.xml" ContentType="application/vnd.openxmlformats-officedocument.themeOverride+xml"/>
  <Override PartName="/ppt/notesSlides/notesSlide9.xml" ContentType="application/vnd.openxmlformats-officedocument.presentationml.notesSlide+xml"/>
  <Override PartName="/ppt/theme/themeOverride10.xml" ContentType="application/vnd.openxmlformats-officedocument.themeOverride+xml"/>
  <Override PartName="/ppt/notesSlides/notesSlide10.xml" ContentType="application/vnd.openxmlformats-officedocument.presentationml.notesSlide+xml"/>
  <Override PartName="/ppt/theme/themeOverride11.xml" ContentType="application/vnd.openxmlformats-officedocument.themeOverride+xml"/>
  <Override PartName="/ppt/notesSlides/notesSlide11.xml" ContentType="application/vnd.openxmlformats-officedocument.presentationml.notesSlide+xml"/>
  <Override PartName="/ppt/theme/themeOverride12.xml" ContentType="application/vnd.openxmlformats-officedocument.themeOverr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theme/themeOverride13.xml" ContentType="application/vnd.openxmlformats-officedocument.themeOverride+xml"/>
  <Override PartName="/ppt/notesSlides/notesSlide14.xml" ContentType="application/vnd.openxmlformats-officedocument.presentationml.notesSlide+xml"/>
  <Override PartName="/ppt/theme/themeOverride14.xml" ContentType="application/vnd.openxmlformats-officedocument.themeOverr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81" r:id="rId2"/>
    <p:sldId id="259" r:id="rId3"/>
    <p:sldId id="260" r:id="rId4"/>
    <p:sldId id="282" r:id="rId5"/>
    <p:sldId id="264" r:id="rId6"/>
    <p:sldId id="287" r:id="rId7"/>
    <p:sldId id="265" r:id="rId8"/>
    <p:sldId id="288" r:id="rId9"/>
    <p:sldId id="262" r:id="rId10"/>
    <p:sldId id="289" r:id="rId11"/>
    <p:sldId id="290" r:id="rId12"/>
    <p:sldId id="272" r:id="rId13"/>
    <p:sldId id="293" r:id="rId14"/>
    <p:sldId id="271" r:id="rId15"/>
    <p:sldId id="292" r:id="rId16"/>
  </p:sldIdLst>
  <p:sldSz cx="12192000" cy="6858000"/>
  <p:notesSz cx="6858000" cy="9144000"/>
  <p:custDataLst>
    <p:tags r:id="rId1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7FFFF"/>
    <a:srgbClr val="00898A"/>
    <a:srgbClr val="27A0A1"/>
    <a:srgbClr val="2378B2"/>
    <a:srgbClr val="ABFFFF"/>
    <a:srgbClr val="00B78A"/>
    <a:srgbClr val="0C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75" autoAdjust="0"/>
    <p:restoredTop sz="94660"/>
  </p:normalViewPr>
  <p:slideViewPr>
    <p:cSldViewPr snapToGrid="0" showGuides="1">
      <p:cViewPr varScale="1">
        <p:scale>
          <a:sx n="81" d="100"/>
          <a:sy n="81" d="100"/>
        </p:scale>
        <p:origin x="614" y="6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gs" Target="tags/tag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050C97-6868-4D9A-8DD2-818CB0D04468}" type="datetimeFigureOut">
              <a:rPr lang="zh-CN" altLang="en-US" smtClean="0"/>
              <a:t>2022/8/9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2653D6-B730-40BA-88D4-B47A9FF785D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17719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2653D6-B730-40BA-88D4-B47A9FF785DF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13175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2653D6-B730-40BA-88D4-B47A9FF785DF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11903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2653D6-B730-40BA-88D4-B47A9FF785DF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89958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2653D6-B730-40BA-88D4-B47A9FF785DF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4776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2653D6-B730-40BA-88D4-B47A9FF785DF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67068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2653D6-B730-40BA-88D4-B47A9FF785DF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19478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2653D6-B730-40BA-88D4-B47A9FF785DF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05452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2653D6-B730-40BA-88D4-B47A9FF785DF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28425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2653D6-B730-40BA-88D4-B47A9FF785DF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52992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2653D6-B730-40BA-88D4-B47A9FF785DF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86371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2653D6-B730-40BA-88D4-B47A9FF785DF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00251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2653D6-B730-40BA-88D4-B47A9FF785DF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74714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2653D6-B730-40BA-88D4-B47A9FF785DF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94558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2653D6-B730-40BA-88D4-B47A9FF785DF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3133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2653D6-B730-40BA-88D4-B47A9FF785DF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31589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94E4B-7F13-42A7-920A-A1ADBD121A45}" type="datetimeFigureOut">
              <a:rPr lang="zh-CN" altLang="en-US" smtClean="0"/>
              <a:t>2022/8/9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7D407-676E-442E-ACD9-210AC6B218E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77474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94E4B-7F13-42A7-920A-A1ADBD121A45}" type="datetimeFigureOut">
              <a:rPr lang="zh-CN" altLang="en-US" smtClean="0"/>
              <a:t>2022/8/9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7D407-676E-442E-ACD9-210AC6B218E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88528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94E4B-7F13-42A7-920A-A1ADBD121A45}" type="datetimeFigureOut">
              <a:rPr lang="zh-CN" altLang="en-US" smtClean="0"/>
              <a:t>2022/8/9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7D407-676E-442E-ACD9-210AC6B218E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91374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94E4B-7F13-42A7-920A-A1ADBD121A45}" type="datetimeFigureOut">
              <a:rPr lang="zh-CN" altLang="en-US" smtClean="0"/>
              <a:t>2022/8/9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7D407-676E-442E-ACD9-210AC6B218E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81827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94E4B-7F13-42A7-920A-A1ADBD121A45}" type="datetimeFigureOut">
              <a:rPr lang="zh-CN" altLang="en-US" smtClean="0"/>
              <a:t>2022/8/9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7D407-676E-442E-ACD9-210AC6B218E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05607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94E4B-7F13-42A7-920A-A1ADBD121A45}" type="datetimeFigureOut">
              <a:rPr lang="zh-CN" altLang="en-US" smtClean="0"/>
              <a:t>2022/8/9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7D407-676E-442E-ACD9-210AC6B218E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48370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94E4B-7F13-42A7-920A-A1ADBD121A45}" type="datetimeFigureOut">
              <a:rPr lang="zh-CN" altLang="en-US" smtClean="0"/>
              <a:t>2022/8/9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7D407-676E-442E-ACD9-210AC6B218E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9617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94E4B-7F13-42A7-920A-A1ADBD121A45}" type="datetimeFigureOut">
              <a:rPr lang="zh-CN" altLang="en-US" smtClean="0"/>
              <a:t>2022/8/9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7D407-676E-442E-ACD9-210AC6B218E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96227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94E4B-7F13-42A7-920A-A1ADBD121A45}" type="datetimeFigureOut">
              <a:rPr lang="zh-CN" altLang="en-US" smtClean="0"/>
              <a:t>2022/8/9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7D407-676E-442E-ACD9-210AC6B218E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35708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94E4B-7F13-42A7-920A-A1ADBD121A45}" type="datetimeFigureOut">
              <a:rPr lang="zh-CN" altLang="en-US" smtClean="0"/>
              <a:t>2022/8/9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7D407-676E-442E-ACD9-210AC6B218E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71506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94E4B-7F13-42A7-920A-A1ADBD121A45}" type="datetimeFigureOut">
              <a:rPr lang="zh-CN" altLang="en-US" smtClean="0"/>
              <a:t>2022/8/9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7D407-676E-442E-ACD9-210AC6B218E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33968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C94E4B-7F13-42A7-920A-A1ADBD121A45}" type="datetimeFigureOut">
              <a:rPr lang="zh-CN" altLang="en-US" smtClean="0"/>
              <a:t>2022/8/9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07D407-676E-442E-ACD9-210AC6B218E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03228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2.jp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1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.xml"/><Relationship Id="rId6" Type="http://schemas.openxmlformats.org/officeDocument/2006/relationships/image" Target="../media/image30.jpg"/><Relationship Id="rId5" Type="http://schemas.openxmlformats.org/officeDocument/2006/relationships/image" Target="../media/image29.png"/><Relationship Id="rId10" Type="http://schemas.openxmlformats.org/officeDocument/2006/relationships/image" Target="../media/image33.png"/><Relationship Id="rId4" Type="http://schemas.openxmlformats.org/officeDocument/2006/relationships/image" Target="../media/image5.jpg"/><Relationship Id="rId9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35.jp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.xml"/><Relationship Id="rId6" Type="http://schemas.openxmlformats.org/officeDocument/2006/relationships/image" Target="../media/image10.png"/><Relationship Id="rId5" Type="http://schemas.openxmlformats.org/officeDocument/2006/relationships/image" Target="../media/image34.png"/><Relationship Id="rId4" Type="http://schemas.openxmlformats.org/officeDocument/2006/relationships/image" Target="../media/image5.jpg"/><Relationship Id="rId9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jpg"/><Relationship Id="rId3" Type="http://schemas.openxmlformats.org/officeDocument/2006/relationships/notesSlide" Target="../notesSlides/notesSlide14.xml"/><Relationship Id="rId7" Type="http://schemas.openxmlformats.org/officeDocument/2006/relationships/image" Target="../media/image35.jp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.xml"/><Relationship Id="rId6" Type="http://schemas.openxmlformats.org/officeDocument/2006/relationships/image" Target="../media/image30.jpg"/><Relationship Id="rId5" Type="http://schemas.openxmlformats.org/officeDocument/2006/relationships/image" Target="../media/image10.png"/><Relationship Id="rId4" Type="http://schemas.openxmlformats.org/officeDocument/2006/relationships/image" Target="../media/image5.jpg"/><Relationship Id="rId9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.xml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tags" Target="../tags/tag3.xml"/><Relationship Id="rId7" Type="http://schemas.openxmlformats.org/officeDocument/2006/relationships/image" Target="../media/image6.png"/><Relationship Id="rId2" Type="http://schemas.openxmlformats.org/officeDocument/2006/relationships/tags" Target="../tags/tag2.xml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5.jpg"/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2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7" Type="http://schemas.openxmlformats.org/officeDocument/2006/relationships/image" Target="../media/image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.xml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4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12.svg"/><Relationship Id="rId12" Type="http://schemas.openxmlformats.org/officeDocument/2006/relationships/image" Target="../media/image1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.xml"/><Relationship Id="rId6" Type="http://schemas.openxmlformats.org/officeDocument/2006/relationships/image" Target="../media/image11.png"/><Relationship Id="rId11" Type="http://schemas.openxmlformats.org/officeDocument/2006/relationships/image" Target="../media/image16.sv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10" Type="http://schemas.openxmlformats.org/officeDocument/2006/relationships/image" Target="../media/image15.png"/><Relationship Id="rId4" Type="http://schemas.openxmlformats.org/officeDocument/2006/relationships/image" Target="../media/image5.jpg"/><Relationship Id="rId9" Type="http://schemas.openxmlformats.org/officeDocument/2006/relationships/image" Target="../media/image14.svg"/><Relationship Id="rId1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2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2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.xml"/><Relationship Id="rId6" Type="http://schemas.openxmlformats.org/officeDocument/2006/relationships/image" Target="../media/image10.png"/><Relationship Id="rId5" Type="http://schemas.openxmlformats.org/officeDocument/2006/relationships/image" Target="../media/image21.png"/><Relationship Id="rId4" Type="http://schemas.openxmlformats.org/officeDocument/2006/relationships/image" Target="../media/image5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2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2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.xml"/><Relationship Id="rId6" Type="http://schemas.openxmlformats.org/officeDocument/2006/relationships/image" Target="../media/image10.png"/><Relationship Id="rId5" Type="http://schemas.openxmlformats.org/officeDocument/2006/relationships/image" Target="../media/image24.png"/><Relationship Id="rId10" Type="http://schemas.openxmlformats.org/officeDocument/2006/relationships/image" Target="../media/image28.png"/><Relationship Id="rId4" Type="http://schemas.openxmlformats.org/officeDocument/2006/relationships/image" Target="../media/image5.jpg"/><Relationship Id="rId9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209E9204-9EA1-4DD1-B308-5C522B9FFD1D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34" t="24826" r="5031"/>
          <a:stretch/>
        </p:blipFill>
        <p:spPr>
          <a:xfrm>
            <a:off x="7027201" y="1263192"/>
            <a:ext cx="5530803" cy="559480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0629C4D5-4CD2-468F-8ED6-7B572610645D}"/>
              </a:ext>
            </a:extLst>
          </p:cNvPr>
          <p:cNvSpPr txBox="1"/>
          <p:nvPr/>
        </p:nvSpPr>
        <p:spPr>
          <a:xfrm>
            <a:off x="765140" y="2621148"/>
            <a:ext cx="729109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 b="1" dirty="0">
                <a:solidFill>
                  <a:srgbClr val="17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Project report</a:t>
            </a:r>
            <a:r>
              <a:rPr lang="en-US" altLang="zh-CN" sz="1100" b="1" dirty="0">
                <a:solidFill>
                  <a:srgbClr val="17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</a:t>
            </a:r>
            <a:r>
              <a:rPr lang="en-US" altLang="zh-CN" sz="1200" b="1" dirty="0">
                <a:solidFill>
                  <a:srgbClr val="17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domain generalization</a:t>
            </a:r>
            <a:endParaRPr lang="zh-CN" altLang="en-US" sz="5400" b="1" dirty="0">
              <a:solidFill>
                <a:srgbClr val="17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C28A30E3-F48F-405D-A088-911A3E413596}"/>
              </a:ext>
            </a:extLst>
          </p:cNvPr>
          <p:cNvGrpSpPr/>
          <p:nvPr/>
        </p:nvGrpSpPr>
        <p:grpSpPr>
          <a:xfrm>
            <a:off x="765140" y="3501397"/>
            <a:ext cx="6927133" cy="369459"/>
            <a:chOff x="631596" y="3529431"/>
            <a:chExt cx="6927133" cy="369459"/>
          </a:xfrm>
          <a:solidFill>
            <a:srgbClr val="17FFFF"/>
          </a:solidFill>
        </p:grpSpPr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FA880F28-DF51-4604-AD5E-AA4DEDC010F9}"/>
                </a:ext>
              </a:extLst>
            </p:cNvPr>
            <p:cNvCxnSpPr>
              <a:cxnSpLocks/>
            </p:cNvCxnSpPr>
            <p:nvPr/>
          </p:nvCxnSpPr>
          <p:spPr>
            <a:xfrm>
              <a:off x="631596" y="3723588"/>
              <a:ext cx="6927133" cy="0"/>
            </a:xfrm>
            <a:prstGeom prst="line">
              <a:avLst/>
            </a:prstGeom>
            <a:grpFill/>
            <a:ln>
              <a:solidFill>
                <a:srgbClr val="17FFFF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星形: 四角 18">
              <a:extLst>
                <a:ext uri="{FF2B5EF4-FFF2-40B4-BE49-F238E27FC236}">
                  <a16:creationId xmlns:a16="http://schemas.microsoft.com/office/drawing/2014/main" id="{3702A010-1533-49FF-ADCC-2DDA2660D780}"/>
                </a:ext>
              </a:extLst>
            </p:cNvPr>
            <p:cNvSpPr/>
            <p:nvPr/>
          </p:nvSpPr>
          <p:spPr>
            <a:xfrm>
              <a:off x="3706728" y="3529431"/>
              <a:ext cx="369459" cy="369459"/>
            </a:xfrm>
            <a:prstGeom prst="star4">
              <a:avLst/>
            </a:prstGeom>
            <a:grpFill/>
            <a:ln>
              <a:solidFill>
                <a:srgbClr val="17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17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1" name="文本框 20">
            <a:extLst>
              <a:ext uri="{FF2B5EF4-FFF2-40B4-BE49-F238E27FC236}">
                <a16:creationId xmlns:a16="http://schemas.microsoft.com/office/drawing/2014/main" id="{D0096B5B-9E14-4702-A205-54416F8F5032}"/>
              </a:ext>
            </a:extLst>
          </p:cNvPr>
          <p:cNvSpPr txBox="1"/>
          <p:nvPr/>
        </p:nvSpPr>
        <p:spPr>
          <a:xfrm>
            <a:off x="3293396" y="4490789"/>
            <a:ext cx="1213794" cy="9612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rgbClr val="17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2022.8.9</a:t>
            </a:r>
          </a:p>
          <a:p>
            <a:pPr>
              <a:lnSpc>
                <a:spcPct val="150000"/>
              </a:lnSpc>
            </a:pPr>
            <a:endParaRPr lang="zh-CN" altLang="en-US" sz="2000" dirty="0">
              <a:solidFill>
                <a:srgbClr val="17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 descr="图片包含 室内&#10;&#10;已生成极高可信度的说明">
            <a:extLst>
              <a:ext uri="{FF2B5EF4-FFF2-40B4-BE49-F238E27FC236}">
                <a16:creationId xmlns:a16="http://schemas.microsoft.com/office/drawing/2014/main" id="{C8AAD9C1-0D35-4BB5-83D1-795471C7F20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828" y="4057543"/>
            <a:ext cx="1634654" cy="1634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525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 tmFilter="0, 0; .2, .5; .8, .5; 1, 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0" dur="250" autoRev="1" fill="hold"/>
                                        <p:tgtEl>
                                          <p:spTgt spid="2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 tmFilter="0,0; .5, 1; 1, 1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AD802150-0DA4-4589-8CE1-3283C034A686}"/>
              </a:ext>
            </a:extLst>
          </p:cNvPr>
          <p:cNvGrpSpPr/>
          <p:nvPr/>
        </p:nvGrpSpPr>
        <p:grpSpPr>
          <a:xfrm>
            <a:off x="3563240" y="1800808"/>
            <a:ext cx="2968189" cy="1418185"/>
            <a:chOff x="3899141" y="1884784"/>
            <a:chExt cx="2968189" cy="1418185"/>
          </a:xfrm>
        </p:grpSpPr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5828A89B-B82A-415D-9D1E-479BD0001A9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99141" y="1884784"/>
              <a:ext cx="1773871" cy="1418185"/>
            </a:xfrm>
            <a:prstGeom prst="line">
              <a:avLst/>
            </a:prstGeom>
            <a:ln w="19050">
              <a:solidFill>
                <a:srgbClr val="17FFFF"/>
              </a:solidFill>
              <a:prstDash val="lg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E69D7EB4-0296-4974-AD04-22839331610B}"/>
                </a:ext>
              </a:extLst>
            </p:cNvPr>
            <p:cNvCxnSpPr>
              <a:cxnSpLocks/>
            </p:cNvCxnSpPr>
            <p:nvPr/>
          </p:nvCxnSpPr>
          <p:spPr>
            <a:xfrm>
              <a:off x="5673012" y="1884784"/>
              <a:ext cx="1194318" cy="1418184"/>
            </a:xfrm>
            <a:prstGeom prst="line">
              <a:avLst/>
            </a:prstGeom>
            <a:ln w="19050">
              <a:solidFill>
                <a:srgbClr val="17FFFF"/>
              </a:solidFill>
              <a:prstDash val="lg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图片 6" descr="图片包含 室内&#10;&#10;已生成极高可信度的说明">
            <a:extLst>
              <a:ext uri="{FF2B5EF4-FFF2-40B4-BE49-F238E27FC236}">
                <a16:creationId xmlns:a16="http://schemas.microsoft.com/office/drawing/2014/main" id="{ADE99A48-085B-44D5-B7A1-7A1BD987B33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779" y="2267637"/>
            <a:ext cx="3054285" cy="3054285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71883850-6043-404F-A0D0-635E62238FFE}"/>
              </a:ext>
            </a:extLst>
          </p:cNvPr>
          <p:cNvSpPr txBox="1"/>
          <p:nvPr/>
        </p:nvSpPr>
        <p:spPr>
          <a:xfrm>
            <a:off x="4573495" y="3218992"/>
            <a:ext cx="1821332" cy="830997"/>
          </a:xfrm>
          <a:prstGeom prst="rect">
            <a:avLst/>
          </a:prstGeom>
          <a:noFill/>
          <a:ln w="28575">
            <a:solidFill>
              <a:srgbClr val="17FFFF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sz="4800" b="1" dirty="0">
                <a:solidFill>
                  <a:srgbClr val="17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Data </a:t>
            </a:r>
            <a:endParaRPr lang="zh-CN" altLang="en-US" sz="4800" b="1" dirty="0">
              <a:solidFill>
                <a:srgbClr val="17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6ED11D3B-F4BE-43EE-976E-362DE1A48665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36" t="71499" r="55412"/>
          <a:stretch/>
        </p:blipFill>
        <p:spPr>
          <a:xfrm>
            <a:off x="8652421" y="2831029"/>
            <a:ext cx="1736892" cy="1774875"/>
          </a:xfrm>
          <a:prstGeom prst="rect">
            <a:avLst/>
          </a:prstGeom>
        </p:spPr>
      </p:pic>
      <p:grpSp>
        <p:nvGrpSpPr>
          <p:cNvPr id="19" name="组合 18">
            <a:extLst>
              <a:ext uri="{FF2B5EF4-FFF2-40B4-BE49-F238E27FC236}">
                <a16:creationId xmlns:a16="http://schemas.microsoft.com/office/drawing/2014/main" id="{199DB7C5-DC43-4788-ABC9-1F5426556DB5}"/>
              </a:ext>
            </a:extLst>
          </p:cNvPr>
          <p:cNvGrpSpPr/>
          <p:nvPr/>
        </p:nvGrpSpPr>
        <p:grpSpPr>
          <a:xfrm flipV="1">
            <a:off x="5484161" y="4049989"/>
            <a:ext cx="4036706" cy="876300"/>
            <a:chOff x="2830624" y="1884784"/>
            <a:chExt cx="4036706" cy="1939472"/>
          </a:xfrm>
        </p:grpSpPr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449D6C30-D654-4909-905F-A1A426B98A20}"/>
                </a:ext>
              </a:extLst>
            </p:cNvPr>
            <p:cNvCxnSpPr>
              <a:cxnSpLocks/>
              <a:stCxn id="16" idx="2"/>
            </p:cNvCxnSpPr>
            <p:nvPr/>
          </p:nvCxnSpPr>
          <p:spPr>
            <a:xfrm flipV="1">
              <a:off x="2830624" y="2070644"/>
              <a:ext cx="2683768" cy="1753612"/>
            </a:xfrm>
            <a:prstGeom prst="line">
              <a:avLst/>
            </a:prstGeom>
            <a:ln w="19050">
              <a:solidFill>
                <a:srgbClr val="17FFFF"/>
              </a:solidFill>
              <a:prstDash val="lg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69F40833-7EA3-4CA5-B835-8384B87BA0D4}"/>
                </a:ext>
              </a:extLst>
            </p:cNvPr>
            <p:cNvCxnSpPr>
              <a:cxnSpLocks/>
            </p:cNvCxnSpPr>
            <p:nvPr/>
          </p:nvCxnSpPr>
          <p:spPr>
            <a:xfrm>
              <a:off x="5673012" y="1884784"/>
              <a:ext cx="1194318" cy="1418184"/>
            </a:xfrm>
            <a:prstGeom prst="line">
              <a:avLst/>
            </a:prstGeom>
            <a:ln w="19050">
              <a:solidFill>
                <a:srgbClr val="17FFFF"/>
              </a:solidFill>
              <a:prstDash val="lg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5712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 advTm="0">
        <p14:warp dir="in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图片 40" descr="图片包含 监视器, 就坐, 室内, 墙壁&#10;&#10;已生成极高可信度的说明">
            <a:extLst>
              <a:ext uri="{FF2B5EF4-FFF2-40B4-BE49-F238E27FC236}">
                <a16:creationId xmlns:a16="http://schemas.microsoft.com/office/drawing/2014/main" id="{03A68741-4DDC-4A52-9E67-2ABB75795C9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6645" y="1116466"/>
            <a:ext cx="4843999" cy="3510827"/>
          </a:xfrm>
          <a:prstGeom prst="rect">
            <a:avLst/>
          </a:prstGeom>
        </p:spPr>
      </p:pic>
      <p:pic>
        <p:nvPicPr>
          <p:cNvPr id="40" name="图片 39" descr="图片包含 监视器, 就坐, 室内, 墙壁&#10;&#10;已生成极高可信度的说明">
            <a:extLst>
              <a:ext uri="{FF2B5EF4-FFF2-40B4-BE49-F238E27FC236}">
                <a16:creationId xmlns:a16="http://schemas.microsoft.com/office/drawing/2014/main" id="{2106754E-0052-472C-A85F-59843A7C2AE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067" y="2726275"/>
            <a:ext cx="4843999" cy="3510827"/>
          </a:xfrm>
          <a:prstGeom prst="rect">
            <a:avLst/>
          </a:prstGeom>
        </p:spPr>
      </p:pic>
      <p:pic>
        <p:nvPicPr>
          <p:cNvPr id="39" name="图片 38" descr="图片包含 人员, 服装&#10;&#10;已生成极高可信度的说明">
            <a:extLst>
              <a:ext uri="{FF2B5EF4-FFF2-40B4-BE49-F238E27FC236}">
                <a16:creationId xmlns:a16="http://schemas.microsoft.com/office/drawing/2014/main" id="{4F7CDF80-0BA0-4A4E-A252-8908C3D5C73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034" y="1788167"/>
            <a:ext cx="3170277" cy="2167423"/>
          </a:xfrm>
          <a:prstGeom prst="rect">
            <a:avLst/>
          </a:prstGeom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EA697607-6EC1-4F90-8F9E-79A42CDADC60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36" t="71499" r="55412"/>
          <a:stretch/>
        </p:blipFill>
        <p:spPr>
          <a:xfrm>
            <a:off x="607192" y="424411"/>
            <a:ext cx="1300629" cy="1329071"/>
          </a:xfrm>
          <a:prstGeom prst="rect">
            <a:avLst/>
          </a:prstGeom>
        </p:spPr>
      </p:pic>
      <p:sp>
        <p:nvSpPr>
          <p:cNvPr id="42" name="矩形 41">
            <a:extLst>
              <a:ext uri="{FF2B5EF4-FFF2-40B4-BE49-F238E27FC236}">
                <a16:creationId xmlns:a16="http://schemas.microsoft.com/office/drawing/2014/main" id="{38057F20-E252-4DCB-98D3-9094FEBA65D8}"/>
              </a:ext>
            </a:extLst>
          </p:cNvPr>
          <p:cNvSpPr/>
          <p:nvPr/>
        </p:nvSpPr>
        <p:spPr>
          <a:xfrm>
            <a:off x="2965491" y="835045"/>
            <a:ext cx="1844752" cy="338554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 algn="r">
              <a:buClr>
                <a:srgbClr val="E24848"/>
              </a:buClr>
              <a:defRPr/>
            </a:pPr>
            <a:r>
              <a:rPr lang="en-US" altLang="zh-CN" sz="2800" b="1" noProof="1">
                <a:solidFill>
                  <a:srgbClr val="17FFFF"/>
                </a:solidFill>
                <a:cs typeface="+mn-ea"/>
                <a:sym typeface="+mn-lt"/>
              </a:rPr>
              <a:t>Mixup</a:t>
            </a:r>
            <a:r>
              <a:rPr lang="en-US" altLang="zh-CN" sz="2000" b="1" noProof="1">
                <a:solidFill>
                  <a:srgbClr val="17FFFF"/>
                </a:solidFill>
                <a:cs typeface="+mn-ea"/>
                <a:sym typeface="+mn-lt"/>
              </a:rPr>
              <a:t>			</a:t>
            </a:r>
            <a:endParaRPr lang="zh-CN" altLang="en-US" sz="2000" b="1" noProof="1">
              <a:solidFill>
                <a:srgbClr val="17FFFF"/>
              </a:solidFill>
              <a:cs typeface="+mn-ea"/>
              <a:sym typeface="+mn-lt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D56853A-281B-E31B-9ACA-CFCD62A5880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85078" y="1584232"/>
            <a:ext cx="7543561" cy="324191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CEC39F9-7D22-DBA5-B75B-37DC3E89F23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59236" y="4999996"/>
            <a:ext cx="7292972" cy="178323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AAE4853-D6DE-AA12-64B7-611E61921CC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717043" y="1581875"/>
            <a:ext cx="1729890" cy="4115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32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 advTm="0">
        <p14:warp dir="in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 tmFilter="0, 0; .2, .5; .8, .5; 1, 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250" autoRev="1" fill="hold"/>
                                        <p:tgtEl>
                                          <p:spTgt spid="4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 tmFilter="0, 0; .2, .5; .8, .5; 1, 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" dur="250" autoRev="1" fill="hold"/>
                                        <p:tgtEl>
                                          <p:spTgt spid="4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图片 26" descr="图片包含 天空, 浅色&#10;&#10;已生成极高可信度的说明">
            <a:extLst>
              <a:ext uri="{FF2B5EF4-FFF2-40B4-BE49-F238E27FC236}">
                <a16:creationId xmlns:a16="http://schemas.microsoft.com/office/drawing/2014/main" id="{59F6CD16-8029-4C18-9483-D634BCB002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40"/>
            <a:ext cx="6400800" cy="6858740"/>
          </a:xfrm>
          <a:prstGeom prst="rect">
            <a:avLst/>
          </a:prstGeom>
        </p:spPr>
      </p:pic>
      <p:pic>
        <p:nvPicPr>
          <p:cNvPr id="28" name="图片 27" descr="图片包含 天空, 浅色&#10;&#10;已生成极高可信度的说明">
            <a:extLst>
              <a:ext uri="{FF2B5EF4-FFF2-40B4-BE49-F238E27FC236}">
                <a16:creationId xmlns:a16="http://schemas.microsoft.com/office/drawing/2014/main" id="{F08870FC-63E2-4459-8105-8504D3A8AC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400800" y="0"/>
            <a:ext cx="5791200" cy="6858740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6B315011-3703-49FF-9B44-F22B2928556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36" t="71499" r="55412"/>
          <a:stretch/>
        </p:blipFill>
        <p:spPr>
          <a:xfrm>
            <a:off x="3705917" y="405750"/>
            <a:ext cx="1300629" cy="1329071"/>
          </a:xfrm>
          <a:prstGeom prst="rect">
            <a:avLst/>
          </a:prstGeom>
        </p:spPr>
      </p:pic>
      <p:sp>
        <p:nvSpPr>
          <p:cNvPr id="30" name="文本框 29">
            <a:extLst>
              <a:ext uri="{FF2B5EF4-FFF2-40B4-BE49-F238E27FC236}">
                <a16:creationId xmlns:a16="http://schemas.microsoft.com/office/drawing/2014/main" id="{AE84D07C-BB71-4AC5-83E2-5B75B22CB982}"/>
              </a:ext>
            </a:extLst>
          </p:cNvPr>
          <p:cNvSpPr txBox="1"/>
          <p:nvPr/>
        </p:nvSpPr>
        <p:spPr>
          <a:xfrm>
            <a:off x="5317811" y="808675"/>
            <a:ext cx="1205779" cy="523220"/>
          </a:xfrm>
          <a:prstGeom prst="rect">
            <a:avLst/>
          </a:prstGeom>
          <a:noFill/>
          <a:ln w="28575">
            <a:solidFill>
              <a:srgbClr val="17FFFF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rgbClr val="17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MMD</a:t>
            </a:r>
            <a:endParaRPr lang="zh-CN" altLang="en-US" sz="2800" b="1" dirty="0">
              <a:solidFill>
                <a:srgbClr val="17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1" name="图片 30" descr="图片包含 人员, 男士, 眼镜&#10;&#10;已生成高可信度的说明">
            <a:extLst>
              <a:ext uri="{FF2B5EF4-FFF2-40B4-BE49-F238E27FC236}">
                <a16:creationId xmlns:a16="http://schemas.microsoft.com/office/drawing/2014/main" id="{2EBE538E-6B56-4F43-9881-1D73B31736D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2610" y="2299335"/>
            <a:ext cx="3249193" cy="2198538"/>
          </a:xfrm>
          <a:prstGeom prst="rect">
            <a:avLst/>
          </a:prstGeom>
          <a:ln>
            <a:solidFill>
              <a:srgbClr val="17FFFF"/>
            </a:solidFill>
          </a:ln>
          <a:effectLst>
            <a:softEdge rad="317500"/>
          </a:effectLst>
        </p:spPr>
      </p:pic>
      <p:sp>
        <p:nvSpPr>
          <p:cNvPr id="34" name="矩形 33">
            <a:extLst>
              <a:ext uri="{FF2B5EF4-FFF2-40B4-BE49-F238E27FC236}">
                <a16:creationId xmlns:a16="http://schemas.microsoft.com/office/drawing/2014/main" id="{A0760363-E3C3-42C6-86E4-06AE0266352B}"/>
              </a:ext>
            </a:extLst>
          </p:cNvPr>
          <p:cNvSpPr/>
          <p:nvPr/>
        </p:nvSpPr>
        <p:spPr>
          <a:xfrm>
            <a:off x="4799232" y="4774610"/>
            <a:ext cx="1844752" cy="338554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 algn="r">
              <a:buClr>
                <a:srgbClr val="E24848"/>
              </a:buClr>
              <a:defRPr/>
            </a:pPr>
            <a:r>
              <a:rPr lang="zh-CN" altLang="en-US" sz="2000" b="1" noProof="1">
                <a:solidFill>
                  <a:srgbClr val="17FFFF"/>
                </a:solidFill>
                <a:cs typeface="+mn-ea"/>
                <a:sym typeface="+mn-lt"/>
              </a:rPr>
              <a:t>标题文本预设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B9292FC-505C-DE9F-B00A-E3865A34A47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60060" y="1485244"/>
            <a:ext cx="7292972" cy="178323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B45CBA9-356F-189D-5918-C2BD51C177F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40620" y="3428630"/>
            <a:ext cx="6002272" cy="3268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126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 advTm="0">
        <p14:warp dir="in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图片 33">
            <a:extLst>
              <a:ext uri="{FF2B5EF4-FFF2-40B4-BE49-F238E27FC236}">
                <a16:creationId xmlns:a16="http://schemas.microsoft.com/office/drawing/2014/main" id="{EA697607-6EC1-4F90-8F9E-79A42CDADC6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36" t="71499" r="55412"/>
          <a:stretch/>
        </p:blipFill>
        <p:spPr>
          <a:xfrm>
            <a:off x="607192" y="424411"/>
            <a:ext cx="1300629" cy="1329071"/>
          </a:xfrm>
          <a:prstGeom prst="rect">
            <a:avLst/>
          </a:prstGeom>
        </p:spPr>
      </p:pic>
      <p:sp>
        <p:nvSpPr>
          <p:cNvPr id="35" name="文本框 34">
            <a:extLst>
              <a:ext uri="{FF2B5EF4-FFF2-40B4-BE49-F238E27FC236}">
                <a16:creationId xmlns:a16="http://schemas.microsoft.com/office/drawing/2014/main" id="{B4D8BFD2-914E-47C1-8466-D27A03BE1125}"/>
              </a:ext>
            </a:extLst>
          </p:cNvPr>
          <p:cNvSpPr txBox="1"/>
          <p:nvPr/>
        </p:nvSpPr>
        <p:spPr>
          <a:xfrm>
            <a:off x="2219086" y="827336"/>
            <a:ext cx="888961" cy="523220"/>
          </a:xfrm>
          <a:prstGeom prst="rect">
            <a:avLst/>
          </a:prstGeom>
          <a:noFill/>
          <a:ln w="28575">
            <a:solidFill>
              <a:srgbClr val="17FFFF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rgbClr val="17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RCS</a:t>
            </a:r>
            <a:endParaRPr lang="zh-CN" altLang="en-US" sz="2800" b="1" dirty="0">
              <a:solidFill>
                <a:srgbClr val="17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663ADE0-3262-0953-0330-152F8D9A24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0664" y="756332"/>
            <a:ext cx="7292972" cy="178323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D2FB650E-3B42-6C73-AD6F-D497CB1537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3388" y="2884602"/>
            <a:ext cx="7412208" cy="3792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403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 advTm="0">
        <p14:warp dir="in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图片 28">
            <a:extLst>
              <a:ext uri="{FF2B5EF4-FFF2-40B4-BE49-F238E27FC236}">
                <a16:creationId xmlns:a16="http://schemas.microsoft.com/office/drawing/2014/main" id="{7A0FBC3E-9962-4AED-91EC-9394EA62F6A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36" t="71499" r="55412"/>
          <a:stretch/>
        </p:blipFill>
        <p:spPr>
          <a:xfrm>
            <a:off x="607192" y="424411"/>
            <a:ext cx="1300629" cy="1329071"/>
          </a:xfrm>
          <a:prstGeom prst="rect">
            <a:avLst/>
          </a:prstGeom>
        </p:spPr>
      </p:pic>
      <p:sp>
        <p:nvSpPr>
          <p:cNvPr id="30" name="文本框 29">
            <a:extLst>
              <a:ext uri="{FF2B5EF4-FFF2-40B4-BE49-F238E27FC236}">
                <a16:creationId xmlns:a16="http://schemas.microsoft.com/office/drawing/2014/main" id="{BF6CC040-4C9E-4690-A171-E27AB8882829}"/>
              </a:ext>
            </a:extLst>
          </p:cNvPr>
          <p:cNvSpPr txBox="1"/>
          <p:nvPr/>
        </p:nvSpPr>
        <p:spPr>
          <a:xfrm>
            <a:off x="2219086" y="827336"/>
            <a:ext cx="2165978" cy="523220"/>
          </a:xfrm>
          <a:prstGeom prst="rect">
            <a:avLst/>
          </a:prstGeom>
          <a:noFill/>
          <a:ln w="28575">
            <a:solidFill>
              <a:srgbClr val="17FFFF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rgbClr val="17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05.</a:t>
            </a:r>
            <a:r>
              <a:rPr lang="zh-CN" altLang="en-US" sz="2800" b="1" dirty="0">
                <a:solidFill>
                  <a:srgbClr val="17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活动风采</a:t>
            </a:r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FAFA4701-63F5-40B4-8E96-F86879F70C9D}"/>
              </a:ext>
            </a:extLst>
          </p:cNvPr>
          <p:cNvGrpSpPr/>
          <p:nvPr/>
        </p:nvGrpSpPr>
        <p:grpSpPr>
          <a:xfrm>
            <a:off x="9007" y="2133044"/>
            <a:ext cx="30605656" cy="2167429"/>
            <a:chOff x="-6411774" y="2360239"/>
            <a:chExt cx="30605656" cy="2167429"/>
          </a:xfrm>
        </p:grpSpPr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2C714806-88A4-44DE-8683-3C650F18987A}"/>
                </a:ext>
              </a:extLst>
            </p:cNvPr>
            <p:cNvGrpSpPr/>
            <p:nvPr/>
          </p:nvGrpSpPr>
          <p:grpSpPr>
            <a:xfrm>
              <a:off x="8920572" y="2360242"/>
              <a:ext cx="15273310" cy="2167426"/>
              <a:chOff x="3555469" y="2518863"/>
              <a:chExt cx="15273310" cy="2167426"/>
            </a:xfrm>
          </p:grpSpPr>
          <p:pic>
            <p:nvPicPr>
              <p:cNvPr id="26" name="图片 25" descr="图片包含 人员, 服装&#10;&#10;已生成极高可信度的说明">
                <a:extLst>
                  <a:ext uri="{FF2B5EF4-FFF2-40B4-BE49-F238E27FC236}">
                    <a16:creationId xmlns:a16="http://schemas.microsoft.com/office/drawing/2014/main" id="{9266D921-41ED-4208-BE9E-495C4933B7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04662" y="2518866"/>
                <a:ext cx="3170277" cy="2167423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88900" cap="sq">
                <a:solidFill>
                  <a:srgbClr val="17FFFF"/>
                </a:solidFill>
                <a:miter lim="800000"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pic>
            <p:nvPicPr>
              <p:cNvPr id="27" name="图片 26" descr="图片包含 人员, 男士, 眼镜&#10;&#10;已生成高可信度的说明">
                <a:extLst>
                  <a:ext uri="{FF2B5EF4-FFF2-40B4-BE49-F238E27FC236}">
                    <a16:creationId xmlns:a16="http://schemas.microsoft.com/office/drawing/2014/main" id="{EA06C0FC-B46A-4A49-A637-9841631414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55469" y="2518865"/>
                <a:ext cx="3203209" cy="2167423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88900" cap="sq">
                <a:solidFill>
                  <a:srgbClr val="17FFFF"/>
                </a:solidFill>
                <a:miter lim="800000"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pic>
            <p:nvPicPr>
              <p:cNvPr id="28" name="图片 27" descr="图片包含 电子产品, 电路&#10;&#10;已生成极高可信度的说明">
                <a:extLst>
                  <a:ext uri="{FF2B5EF4-FFF2-40B4-BE49-F238E27FC236}">
                    <a16:creationId xmlns:a16="http://schemas.microsoft.com/office/drawing/2014/main" id="{66D3B2E3-6A8E-4659-8ECB-D07D5D418D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020923" y="2518864"/>
                <a:ext cx="2329350" cy="2167423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88900" cap="sq">
                <a:solidFill>
                  <a:srgbClr val="17FFFF"/>
                </a:solidFill>
                <a:miter lim="800000"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pic>
            <p:nvPicPr>
              <p:cNvPr id="31" name="图片 30" descr="图片包含 人员, 服装&#10;&#10;已生成极高可信度的说明">
                <a:extLst>
                  <a:ext uri="{FF2B5EF4-FFF2-40B4-BE49-F238E27FC236}">
                    <a16:creationId xmlns:a16="http://schemas.microsoft.com/office/drawing/2014/main" id="{786B0F5E-AF15-41CB-9582-FCD9C2D0AB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658502" y="2518864"/>
                <a:ext cx="3170277" cy="2167423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88900" cap="sq">
                <a:solidFill>
                  <a:srgbClr val="17FFFF"/>
                </a:solidFill>
                <a:miter lim="800000"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pic>
            <p:nvPicPr>
              <p:cNvPr id="32" name="图片 31" descr="图片包含 人员, 男士, 眼镜&#10;&#10;已生成高可信度的说明">
                <a:extLst>
                  <a:ext uri="{FF2B5EF4-FFF2-40B4-BE49-F238E27FC236}">
                    <a16:creationId xmlns:a16="http://schemas.microsoft.com/office/drawing/2014/main" id="{2E4B39BE-C04D-4749-AC80-C5603ABB07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409309" y="2518863"/>
                <a:ext cx="3203209" cy="2167423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88900" cap="sq">
                <a:solidFill>
                  <a:srgbClr val="17FFFF"/>
                </a:solidFill>
                <a:miter lim="800000"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</p:grpSp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C768B2CE-01F8-4508-A86A-95D26B43167B}"/>
                </a:ext>
              </a:extLst>
            </p:cNvPr>
            <p:cNvGrpSpPr/>
            <p:nvPr/>
          </p:nvGrpSpPr>
          <p:grpSpPr>
            <a:xfrm>
              <a:off x="-6411774" y="2360239"/>
              <a:ext cx="15273310" cy="2167426"/>
              <a:chOff x="3555469" y="2518863"/>
              <a:chExt cx="15273310" cy="2167426"/>
            </a:xfrm>
          </p:grpSpPr>
          <p:pic>
            <p:nvPicPr>
              <p:cNvPr id="35" name="图片 34" descr="图片包含 人员, 服装&#10;&#10;已生成极高可信度的说明">
                <a:extLst>
                  <a:ext uri="{FF2B5EF4-FFF2-40B4-BE49-F238E27FC236}">
                    <a16:creationId xmlns:a16="http://schemas.microsoft.com/office/drawing/2014/main" id="{AE595412-04D9-4EC4-8B71-E4AD97C4BA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04662" y="2518866"/>
                <a:ext cx="3170277" cy="2167423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88900" cap="sq">
                <a:solidFill>
                  <a:srgbClr val="17FFFF"/>
                </a:solidFill>
                <a:miter lim="800000"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pic>
            <p:nvPicPr>
              <p:cNvPr id="36" name="图片 35" descr="图片包含 人员, 男士, 眼镜&#10;&#10;已生成高可信度的说明">
                <a:extLst>
                  <a:ext uri="{FF2B5EF4-FFF2-40B4-BE49-F238E27FC236}">
                    <a16:creationId xmlns:a16="http://schemas.microsoft.com/office/drawing/2014/main" id="{BAA96F67-BFE6-4EE3-9AFD-C3C763E837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55469" y="2518865"/>
                <a:ext cx="3203209" cy="2167423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88900" cap="sq">
                <a:solidFill>
                  <a:srgbClr val="17FFFF"/>
                </a:solidFill>
                <a:miter lim="800000"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pic>
            <p:nvPicPr>
              <p:cNvPr id="37" name="图片 36" descr="图片包含 电子产品, 电路&#10;&#10;已生成极高可信度的说明">
                <a:extLst>
                  <a:ext uri="{FF2B5EF4-FFF2-40B4-BE49-F238E27FC236}">
                    <a16:creationId xmlns:a16="http://schemas.microsoft.com/office/drawing/2014/main" id="{D7F2E331-DB49-41E0-8AA7-74DABDC355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020923" y="2518864"/>
                <a:ext cx="2329350" cy="2167423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88900" cap="sq">
                <a:solidFill>
                  <a:srgbClr val="17FFFF"/>
                </a:solidFill>
                <a:miter lim="800000"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pic>
            <p:nvPicPr>
              <p:cNvPr id="38" name="图片 37" descr="图片包含 人员, 服装&#10;&#10;已生成极高可信度的说明">
                <a:extLst>
                  <a:ext uri="{FF2B5EF4-FFF2-40B4-BE49-F238E27FC236}">
                    <a16:creationId xmlns:a16="http://schemas.microsoft.com/office/drawing/2014/main" id="{D6D758DE-E015-49E4-A81D-508E1C156F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658502" y="2518864"/>
                <a:ext cx="3170277" cy="2167423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88900" cap="sq">
                <a:solidFill>
                  <a:srgbClr val="17FFFF"/>
                </a:solidFill>
                <a:miter lim="800000"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pic>
            <p:nvPicPr>
              <p:cNvPr id="39" name="图片 38" descr="图片包含 人员, 男士, 眼镜&#10;&#10;已生成高可信度的说明">
                <a:extLst>
                  <a:ext uri="{FF2B5EF4-FFF2-40B4-BE49-F238E27FC236}">
                    <a16:creationId xmlns:a16="http://schemas.microsoft.com/office/drawing/2014/main" id="{147087B6-4AB3-4E2C-A02B-8DC49C00FA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409309" y="2518863"/>
                <a:ext cx="3203209" cy="2167423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88900" cap="sq">
                <a:solidFill>
                  <a:srgbClr val="17FFFF"/>
                </a:solidFill>
                <a:miter lim="800000"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</p:grpSp>
      </p:grpSp>
      <p:sp>
        <p:nvSpPr>
          <p:cNvPr id="41" name="矩形 40">
            <a:extLst>
              <a:ext uri="{FF2B5EF4-FFF2-40B4-BE49-F238E27FC236}">
                <a16:creationId xmlns:a16="http://schemas.microsoft.com/office/drawing/2014/main" id="{6C9ABD8D-C8E1-4663-857C-EB3664FC5E05}"/>
              </a:ext>
            </a:extLst>
          </p:cNvPr>
          <p:cNvSpPr/>
          <p:nvPr/>
        </p:nvSpPr>
        <p:spPr>
          <a:xfrm>
            <a:off x="3776285" y="5241582"/>
            <a:ext cx="5627995" cy="535531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r">
              <a:lnSpc>
                <a:spcPct val="150000"/>
              </a:lnSpc>
              <a:spcBef>
                <a:spcPct val="20000"/>
              </a:spcBef>
              <a:defRPr/>
            </a:pPr>
            <a:r>
              <a:rPr lang="zh-CN" altLang="en-US" sz="1600" dirty="0">
                <a:solidFill>
                  <a:srgbClr val="AB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方正静蕾简体"/>
                <a:sym typeface="Arial" panose="020B0604020202020204" pitchFamily="34" charset="0"/>
              </a:rPr>
              <a:t>单击此处可编辑内容，根据您的需要自由拉伸文本框大小</a:t>
            </a:r>
            <a:endParaRPr lang="en-US" altLang="zh-CN" sz="1600" dirty="0">
              <a:solidFill>
                <a:srgbClr val="AB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方正静蕾简体"/>
              <a:sym typeface="Arial" panose="020B0604020202020204" pitchFamily="34" charset="0"/>
            </a:endParaRPr>
          </a:p>
          <a:p>
            <a:pPr algn="r">
              <a:lnSpc>
                <a:spcPct val="150000"/>
              </a:lnSpc>
              <a:spcBef>
                <a:spcPct val="20000"/>
              </a:spcBef>
              <a:defRPr/>
            </a:pPr>
            <a:r>
              <a:rPr lang="zh-CN" altLang="en-US" sz="1600" dirty="0">
                <a:solidFill>
                  <a:srgbClr val="AB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方正静蕾简体"/>
                <a:sym typeface="Arial" panose="020B0604020202020204" pitchFamily="34" charset="0"/>
              </a:rPr>
              <a:t>单击此处可编辑内容，根据您的需要自由拉伸文本框大小</a:t>
            </a:r>
            <a:endParaRPr lang="en-US" altLang="zh-CN" sz="1600" dirty="0">
              <a:solidFill>
                <a:srgbClr val="AB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方正静蕾简体"/>
              <a:sym typeface="Arial" panose="020B0604020202020204" pitchFamily="34" charset="0"/>
            </a:endParaRPr>
          </a:p>
          <a:p>
            <a:pPr algn="r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None/>
              <a:defRPr/>
            </a:pPr>
            <a:endParaRPr lang="en-US" altLang="zh-CN" sz="1600" dirty="0">
              <a:solidFill>
                <a:srgbClr val="AB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方正静蕾简体"/>
              <a:sym typeface="Arial" panose="020B0604020202020204" pitchFamily="34" charset="0"/>
            </a:endParaRPr>
          </a:p>
        </p:txBody>
      </p:sp>
      <p:pic>
        <p:nvPicPr>
          <p:cNvPr id="42" name="图片 41" descr="图片包含 室内&#10;&#10;已生成极高可信度的说明">
            <a:extLst>
              <a:ext uri="{FF2B5EF4-FFF2-40B4-BE49-F238E27FC236}">
                <a16:creationId xmlns:a16="http://schemas.microsoft.com/office/drawing/2014/main" id="{09108139-328B-4247-A1EE-DC9DD1AC275E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0451" y="4723405"/>
            <a:ext cx="1556838" cy="1556838"/>
          </a:xfrm>
          <a:prstGeom prst="rect">
            <a:avLst/>
          </a:prstGeom>
        </p:spPr>
      </p:pic>
      <p:sp>
        <p:nvSpPr>
          <p:cNvPr id="43" name="矩形 42">
            <a:extLst>
              <a:ext uri="{FF2B5EF4-FFF2-40B4-BE49-F238E27FC236}">
                <a16:creationId xmlns:a16="http://schemas.microsoft.com/office/drawing/2014/main" id="{FA5C50F6-6D29-47AD-9AC8-6360190BC197}"/>
              </a:ext>
            </a:extLst>
          </p:cNvPr>
          <p:cNvSpPr/>
          <p:nvPr/>
        </p:nvSpPr>
        <p:spPr>
          <a:xfrm>
            <a:off x="5331076" y="4818645"/>
            <a:ext cx="1844752" cy="338554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 algn="r">
              <a:buClr>
                <a:srgbClr val="E24848"/>
              </a:buClr>
              <a:defRPr/>
            </a:pPr>
            <a:r>
              <a:rPr lang="zh-CN" altLang="en-US" sz="2000" b="1" noProof="1">
                <a:solidFill>
                  <a:srgbClr val="17FFFF"/>
                </a:solidFill>
                <a:cs typeface="+mn-ea"/>
                <a:sym typeface="+mn-lt"/>
              </a:rPr>
              <a:t>标题文本预设</a:t>
            </a:r>
          </a:p>
        </p:txBody>
      </p:sp>
    </p:spTree>
    <p:extLst>
      <p:ext uri="{BB962C8B-B14F-4D97-AF65-F5344CB8AC3E}">
        <p14:creationId xmlns:p14="http://schemas.microsoft.com/office/powerpoint/2010/main" val="3706368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 advTm="0">
        <p14:warp dir="in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1.48148E-6 L -1.52149 -0.00231 " pathEditMode="relative" rAng="0" ptsTypes="AA">
                                      <p:cBhvr>
                                        <p:cTn id="17" dur="7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6081" y="-116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4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209E9204-9EA1-4DD1-B308-5C522B9FFD1D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34" t="24826" r="5031"/>
          <a:stretch/>
        </p:blipFill>
        <p:spPr>
          <a:xfrm>
            <a:off x="7027201" y="1263192"/>
            <a:ext cx="5530803" cy="559480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0629C4D5-4CD2-468F-8ED6-7B572610645D}"/>
              </a:ext>
            </a:extLst>
          </p:cNvPr>
          <p:cNvSpPr txBox="1"/>
          <p:nvPr/>
        </p:nvSpPr>
        <p:spPr>
          <a:xfrm>
            <a:off x="1347409" y="2272909"/>
            <a:ext cx="387798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7200" b="1" dirty="0">
                <a:solidFill>
                  <a:srgbClr val="17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谢谢聆听</a:t>
            </a: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C28A30E3-F48F-405D-A088-911A3E413596}"/>
              </a:ext>
            </a:extLst>
          </p:cNvPr>
          <p:cNvGrpSpPr/>
          <p:nvPr/>
        </p:nvGrpSpPr>
        <p:grpSpPr>
          <a:xfrm>
            <a:off x="765140" y="3501397"/>
            <a:ext cx="6927133" cy="369459"/>
            <a:chOff x="631596" y="3529431"/>
            <a:chExt cx="6927133" cy="369459"/>
          </a:xfrm>
          <a:solidFill>
            <a:srgbClr val="17FFFF"/>
          </a:solidFill>
        </p:grpSpPr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FA880F28-DF51-4604-AD5E-AA4DEDC010F9}"/>
                </a:ext>
              </a:extLst>
            </p:cNvPr>
            <p:cNvCxnSpPr>
              <a:cxnSpLocks/>
            </p:cNvCxnSpPr>
            <p:nvPr/>
          </p:nvCxnSpPr>
          <p:spPr>
            <a:xfrm>
              <a:off x="631596" y="3723588"/>
              <a:ext cx="6927133" cy="0"/>
            </a:xfrm>
            <a:prstGeom prst="line">
              <a:avLst/>
            </a:prstGeom>
            <a:grpFill/>
            <a:ln>
              <a:solidFill>
                <a:srgbClr val="17FFFF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星形: 四角 18">
              <a:extLst>
                <a:ext uri="{FF2B5EF4-FFF2-40B4-BE49-F238E27FC236}">
                  <a16:creationId xmlns:a16="http://schemas.microsoft.com/office/drawing/2014/main" id="{3702A010-1533-49FF-ADCC-2DDA2660D780}"/>
                </a:ext>
              </a:extLst>
            </p:cNvPr>
            <p:cNvSpPr/>
            <p:nvPr/>
          </p:nvSpPr>
          <p:spPr>
            <a:xfrm>
              <a:off x="3706728" y="3529431"/>
              <a:ext cx="369459" cy="369459"/>
            </a:xfrm>
            <a:prstGeom prst="star4">
              <a:avLst/>
            </a:prstGeom>
            <a:grpFill/>
            <a:ln>
              <a:solidFill>
                <a:srgbClr val="17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17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7017659"/>
      </p:ext>
    </p:extLst>
  </p:cSld>
  <p:clrMapOvr>
    <a:masterClrMapping/>
  </p:clrMapOvr>
  <p:transition spd="slow" advClick="0" advTm="0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 tmFilter="0, 0; .2, .5; .8, .5; 1, 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2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图片 48">
            <a:extLst>
              <a:ext uri="{FF2B5EF4-FFF2-40B4-BE49-F238E27FC236}">
                <a16:creationId xmlns:a16="http://schemas.microsoft.com/office/drawing/2014/main" id="{ACD6A09E-F100-4C95-96D5-DA9DF602277F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36" t="71499" r="55412"/>
          <a:stretch/>
        </p:blipFill>
        <p:spPr>
          <a:xfrm>
            <a:off x="657814" y="517312"/>
            <a:ext cx="1736892" cy="1154926"/>
          </a:xfrm>
          <a:prstGeom prst="rect">
            <a:avLst/>
          </a:prstGeom>
        </p:spPr>
      </p:pic>
      <p:sp>
        <p:nvSpPr>
          <p:cNvPr id="11" name="PA_MH_Others_1"/>
          <p:cNvSpPr txBox="1"/>
          <p:nvPr>
            <p:custDataLst>
              <p:tags r:id="rId2"/>
            </p:custDataLst>
          </p:nvPr>
        </p:nvSpPr>
        <p:spPr>
          <a:xfrm>
            <a:off x="2372826" y="479947"/>
            <a:ext cx="1464998" cy="1030782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zh-CN" altLang="en-US" sz="3600" b="1" dirty="0">
                <a:solidFill>
                  <a:srgbClr val="17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目 录</a:t>
            </a:r>
          </a:p>
        </p:txBody>
      </p:sp>
      <p:sp>
        <p:nvSpPr>
          <p:cNvPr id="12" name="PA_MH_Others_2"/>
          <p:cNvSpPr txBox="1"/>
          <p:nvPr>
            <p:custDataLst>
              <p:tags r:id="rId3"/>
            </p:custDataLst>
          </p:nvPr>
        </p:nvSpPr>
        <p:spPr>
          <a:xfrm>
            <a:off x="3589700" y="881008"/>
            <a:ext cx="22578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zh-CN" sz="2000" b="1" spc="400" dirty="0">
                <a:solidFill>
                  <a:srgbClr val="17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CONTENTS</a:t>
            </a:r>
            <a:endParaRPr lang="zh-CN" altLang="en-US" sz="2000" b="1" spc="400" dirty="0">
              <a:solidFill>
                <a:srgbClr val="17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8F2DB62-3204-4A18-B936-D2C124F6DCA6}"/>
              </a:ext>
            </a:extLst>
          </p:cNvPr>
          <p:cNvSpPr txBox="1"/>
          <p:nvPr/>
        </p:nvSpPr>
        <p:spPr>
          <a:xfrm>
            <a:off x="5971819" y="2636332"/>
            <a:ext cx="1255087" cy="461665"/>
          </a:xfrm>
          <a:prstGeom prst="rect">
            <a:avLst/>
          </a:prstGeom>
          <a:noFill/>
          <a:ln w="28575">
            <a:solidFill>
              <a:srgbClr val="17FFFF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rgbClr val="17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01.RCS</a:t>
            </a:r>
            <a:endParaRPr lang="zh-CN" altLang="en-US" sz="2400" b="1" dirty="0">
              <a:solidFill>
                <a:srgbClr val="17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3BCC3B0-21C2-426C-9451-68E0BF36BD25}"/>
              </a:ext>
            </a:extLst>
          </p:cNvPr>
          <p:cNvSpPr txBox="1"/>
          <p:nvPr/>
        </p:nvSpPr>
        <p:spPr>
          <a:xfrm>
            <a:off x="8501972" y="2636332"/>
            <a:ext cx="1643270" cy="461665"/>
          </a:xfrm>
          <a:prstGeom prst="rect">
            <a:avLst/>
          </a:prstGeom>
          <a:noFill/>
          <a:ln w="28575">
            <a:solidFill>
              <a:srgbClr val="17FFFF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rgbClr val="17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02.DANN</a:t>
            </a:r>
            <a:endParaRPr lang="zh-CN" altLang="en-US" sz="2400" b="1" dirty="0">
              <a:solidFill>
                <a:srgbClr val="17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85F53D1-10D5-4614-9346-155A711F144B}"/>
              </a:ext>
            </a:extLst>
          </p:cNvPr>
          <p:cNvSpPr txBox="1"/>
          <p:nvPr/>
        </p:nvSpPr>
        <p:spPr>
          <a:xfrm>
            <a:off x="5933119" y="4324630"/>
            <a:ext cx="1882247" cy="461665"/>
          </a:xfrm>
          <a:prstGeom prst="rect">
            <a:avLst/>
          </a:prstGeom>
          <a:noFill/>
          <a:ln w="28575">
            <a:solidFill>
              <a:srgbClr val="17FFFF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rgbClr val="17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05.</a:t>
            </a:r>
            <a:r>
              <a:rPr lang="zh-CN" altLang="en-US" sz="2400" b="1" dirty="0">
                <a:solidFill>
                  <a:srgbClr val="17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活动风采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F7343B4-3493-43D5-BEA7-441DA57EDFF7}"/>
              </a:ext>
            </a:extLst>
          </p:cNvPr>
          <p:cNvSpPr txBox="1"/>
          <p:nvPr/>
        </p:nvSpPr>
        <p:spPr>
          <a:xfrm>
            <a:off x="8463272" y="4324630"/>
            <a:ext cx="1882247" cy="461665"/>
          </a:xfrm>
          <a:prstGeom prst="rect">
            <a:avLst/>
          </a:prstGeom>
          <a:noFill/>
          <a:ln w="28575">
            <a:solidFill>
              <a:srgbClr val="17FFFF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rgbClr val="17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06.</a:t>
            </a:r>
            <a:r>
              <a:rPr lang="zh-CN" altLang="en-US" sz="2400" b="1" dirty="0">
                <a:solidFill>
                  <a:srgbClr val="17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注意事项</a:t>
            </a:r>
          </a:p>
        </p:txBody>
      </p: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6C2D287A-E12E-4E50-89DD-E0F3DB5C7169}"/>
              </a:ext>
            </a:extLst>
          </p:cNvPr>
          <p:cNvGrpSpPr/>
          <p:nvPr/>
        </p:nvGrpSpPr>
        <p:grpSpPr>
          <a:xfrm>
            <a:off x="3721860" y="2519265"/>
            <a:ext cx="2249959" cy="783703"/>
            <a:chOff x="3899141" y="2519265"/>
            <a:chExt cx="2249959" cy="783703"/>
          </a:xfrm>
        </p:grpSpPr>
        <p:cxnSp>
          <p:nvCxnSpPr>
            <p:cNvPr id="4" name="直接连接符 3">
              <a:extLst>
                <a:ext uri="{FF2B5EF4-FFF2-40B4-BE49-F238E27FC236}">
                  <a16:creationId xmlns:a16="http://schemas.microsoft.com/office/drawing/2014/main" id="{22BC96DC-D605-4A19-AB46-0BEA8578A4F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99141" y="2519265"/>
              <a:ext cx="887462" cy="783703"/>
            </a:xfrm>
            <a:prstGeom prst="line">
              <a:avLst/>
            </a:prstGeom>
            <a:ln w="19050">
              <a:solidFill>
                <a:srgbClr val="17FFFF"/>
              </a:solidFill>
              <a:prstDash val="lg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882A833F-9563-4C9B-BFEC-D595D5F914E4}"/>
                </a:ext>
              </a:extLst>
            </p:cNvPr>
            <p:cNvCxnSpPr>
              <a:cxnSpLocks/>
              <a:endCxn id="6" idx="1"/>
            </p:cNvCxnSpPr>
            <p:nvPr/>
          </p:nvCxnSpPr>
          <p:spPr>
            <a:xfrm>
              <a:off x="4786603" y="2519265"/>
              <a:ext cx="1362497" cy="347900"/>
            </a:xfrm>
            <a:prstGeom prst="line">
              <a:avLst/>
            </a:prstGeom>
            <a:ln w="19050">
              <a:solidFill>
                <a:srgbClr val="17FFFF"/>
              </a:solidFill>
              <a:prstDash val="lg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D7C5CE4E-F351-429E-A860-613678AFD331}"/>
              </a:ext>
            </a:extLst>
          </p:cNvPr>
          <p:cNvGrpSpPr/>
          <p:nvPr/>
        </p:nvGrpSpPr>
        <p:grpSpPr>
          <a:xfrm>
            <a:off x="3670565" y="1951016"/>
            <a:ext cx="4831407" cy="1048509"/>
            <a:chOff x="3847846" y="2122098"/>
            <a:chExt cx="4831407" cy="1048509"/>
          </a:xfrm>
        </p:grpSpPr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CB2D78B2-5623-4539-A94F-58D79E73019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846" y="2122098"/>
              <a:ext cx="870803" cy="1048509"/>
            </a:xfrm>
            <a:prstGeom prst="line">
              <a:avLst/>
            </a:prstGeom>
            <a:ln w="19050">
              <a:solidFill>
                <a:srgbClr val="17FFFF"/>
              </a:solidFill>
              <a:prstDash val="lg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CE90AD68-20BD-429A-91F1-50B6A9B3ADB6}"/>
                </a:ext>
              </a:extLst>
            </p:cNvPr>
            <p:cNvCxnSpPr>
              <a:cxnSpLocks/>
            </p:cNvCxnSpPr>
            <p:nvPr/>
          </p:nvCxnSpPr>
          <p:spPr>
            <a:xfrm>
              <a:off x="4718649" y="2122098"/>
              <a:ext cx="3960604" cy="675885"/>
            </a:xfrm>
            <a:prstGeom prst="line">
              <a:avLst/>
            </a:prstGeom>
            <a:ln w="19050">
              <a:solidFill>
                <a:srgbClr val="17FFFF"/>
              </a:solidFill>
              <a:prstDash val="lg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FC3E71B2-9D80-41CA-BD6F-5C7534EDD77A}"/>
              </a:ext>
            </a:extLst>
          </p:cNvPr>
          <p:cNvSpPr txBox="1"/>
          <p:nvPr/>
        </p:nvSpPr>
        <p:spPr>
          <a:xfrm>
            <a:off x="5919625" y="3506098"/>
            <a:ext cx="1441420" cy="461665"/>
          </a:xfrm>
          <a:prstGeom prst="rect">
            <a:avLst/>
          </a:prstGeom>
          <a:noFill/>
          <a:ln w="28575">
            <a:solidFill>
              <a:srgbClr val="17FFFF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rgbClr val="17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03.VREx</a:t>
            </a:r>
            <a:endParaRPr lang="zh-CN" altLang="en-US" sz="2400" b="1" dirty="0">
              <a:solidFill>
                <a:srgbClr val="17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ACEA18C-F148-4B25-89B4-4BCB9A7D7A04}"/>
              </a:ext>
            </a:extLst>
          </p:cNvPr>
          <p:cNvSpPr txBox="1"/>
          <p:nvPr/>
        </p:nvSpPr>
        <p:spPr>
          <a:xfrm>
            <a:off x="8449778" y="3506098"/>
            <a:ext cx="1378904" cy="461665"/>
          </a:xfrm>
          <a:prstGeom prst="rect">
            <a:avLst/>
          </a:prstGeom>
          <a:noFill/>
          <a:ln w="28575">
            <a:solidFill>
              <a:srgbClr val="17FFFF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rgbClr val="17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04.Data</a:t>
            </a:r>
            <a:endParaRPr lang="zh-CN" altLang="en-US" sz="2400" b="1" dirty="0">
              <a:solidFill>
                <a:srgbClr val="17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0DEE166C-198C-47C6-9ACB-47E96CA52B69}"/>
              </a:ext>
            </a:extLst>
          </p:cNvPr>
          <p:cNvCxnSpPr>
            <a:cxnSpLocks/>
            <a:endCxn id="8" idx="1"/>
          </p:cNvCxnSpPr>
          <p:nvPr/>
        </p:nvCxnSpPr>
        <p:spPr>
          <a:xfrm flipV="1">
            <a:off x="4015157" y="3736931"/>
            <a:ext cx="1904468" cy="33888"/>
          </a:xfrm>
          <a:prstGeom prst="line">
            <a:avLst/>
          </a:prstGeom>
          <a:ln w="19050">
            <a:solidFill>
              <a:srgbClr val="17FFFF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A3D8763D-015F-490A-843C-78C066CCD712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7801872" y="3736203"/>
            <a:ext cx="647906" cy="728"/>
          </a:xfrm>
          <a:prstGeom prst="line">
            <a:avLst/>
          </a:prstGeom>
          <a:ln w="19050">
            <a:solidFill>
              <a:srgbClr val="17FFFF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A6532946-2766-4D4C-BC9A-941AE2CA98EC}"/>
              </a:ext>
            </a:extLst>
          </p:cNvPr>
          <p:cNvGrpSpPr/>
          <p:nvPr/>
        </p:nvGrpSpPr>
        <p:grpSpPr>
          <a:xfrm>
            <a:off x="3787152" y="4555463"/>
            <a:ext cx="2145967" cy="716333"/>
            <a:chOff x="3964433" y="4555463"/>
            <a:chExt cx="2145967" cy="716333"/>
          </a:xfrm>
        </p:grpSpPr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id="{DF02592F-D337-45CD-AA33-3D6C41AF2344}"/>
                </a:ext>
              </a:extLst>
            </p:cNvPr>
            <p:cNvCxnSpPr>
              <a:cxnSpLocks/>
            </p:cNvCxnSpPr>
            <p:nvPr/>
          </p:nvCxnSpPr>
          <p:spPr>
            <a:xfrm>
              <a:off x="3964433" y="4941731"/>
              <a:ext cx="905392" cy="330065"/>
            </a:xfrm>
            <a:prstGeom prst="line">
              <a:avLst/>
            </a:prstGeom>
            <a:ln w="19050">
              <a:solidFill>
                <a:srgbClr val="17FFFF"/>
              </a:solidFill>
              <a:prstDash val="lg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>
              <a:extLst>
                <a:ext uri="{FF2B5EF4-FFF2-40B4-BE49-F238E27FC236}">
                  <a16:creationId xmlns:a16="http://schemas.microsoft.com/office/drawing/2014/main" id="{40FB535E-F9B0-457F-B662-BFAD1B175554}"/>
                </a:ext>
              </a:extLst>
            </p:cNvPr>
            <p:cNvCxnSpPr>
              <a:cxnSpLocks/>
              <a:endCxn id="10" idx="1"/>
            </p:cNvCxnSpPr>
            <p:nvPr/>
          </p:nvCxnSpPr>
          <p:spPr>
            <a:xfrm flipV="1">
              <a:off x="4869825" y="4555463"/>
              <a:ext cx="1240575" cy="716333"/>
            </a:xfrm>
            <a:prstGeom prst="line">
              <a:avLst/>
            </a:prstGeom>
            <a:ln w="19050">
              <a:solidFill>
                <a:srgbClr val="17FFFF"/>
              </a:solidFill>
              <a:prstDash val="lg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5013EFD5-B543-4172-9D8C-D23A1F0BF715}"/>
              </a:ext>
            </a:extLst>
          </p:cNvPr>
          <p:cNvGrpSpPr/>
          <p:nvPr/>
        </p:nvGrpSpPr>
        <p:grpSpPr>
          <a:xfrm>
            <a:off x="3670565" y="4796310"/>
            <a:ext cx="4779213" cy="1049096"/>
            <a:chOff x="3847846" y="4967392"/>
            <a:chExt cx="4779213" cy="1049096"/>
          </a:xfrm>
        </p:grpSpPr>
        <p:cxnSp>
          <p:nvCxnSpPr>
            <p:cNvPr id="37" name="直接连接符 36">
              <a:extLst>
                <a:ext uri="{FF2B5EF4-FFF2-40B4-BE49-F238E27FC236}">
                  <a16:creationId xmlns:a16="http://schemas.microsoft.com/office/drawing/2014/main" id="{E4972349-5CD2-4169-8899-51D458AD1AB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846" y="5312249"/>
              <a:ext cx="1221126" cy="704239"/>
            </a:xfrm>
            <a:prstGeom prst="line">
              <a:avLst/>
            </a:prstGeom>
            <a:ln w="19050">
              <a:solidFill>
                <a:srgbClr val="17FFFF"/>
              </a:solidFill>
              <a:prstDash val="lg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>
              <a:extLst>
                <a:ext uri="{FF2B5EF4-FFF2-40B4-BE49-F238E27FC236}">
                  <a16:creationId xmlns:a16="http://schemas.microsoft.com/office/drawing/2014/main" id="{9D71DE18-F35A-4E76-AC07-10DB9FDD88E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68972" y="4967392"/>
              <a:ext cx="3558087" cy="1049096"/>
            </a:xfrm>
            <a:prstGeom prst="line">
              <a:avLst/>
            </a:prstGeom>
            <a:ln w="19050">
              <a:solidFill>
                <a:srgbClr val="17FFFF"/>
              </a:solidFill>
              <a:prstDash val="lg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图片 14" descr="图片包含 室内&#10;&#10;已生成极高可信度的说明">
            <a:extLst>
              <a:ext uri="{FF2B5EF4-FFF2-40B4-BE49-F238E27FC236}">
                <a16:creationId xmlns:a16="http://schemas.microsoft.com/office/drawing/2014/main" id="{4D2D4ED7-EDE5-4F60-8D39-B41BCD623E4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8979" y="2407596"/>
            <a:ext cx="3054285" cy="3054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13731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 advClick="0" advTm="0">
        <p15:prstTrans prst="curtains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6" grpId="0" animBg="1"/>
      <p:bldP spid="7" grpId="0" animBg="1"/>
      <p:bldP spid="10" grpId="0" animBg="1"/>
      <p:bldP spid="13" grpId="0" animBg="1"/>
      <p:bldP spid="8" grpId="0" animBg="1"/>
      <p:bldP spid="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AD802150-0DA4-4589-8CE1-3283C034A686}"/>
              </a:ext>
            </a:extLst>
          </p:cNvPr>
          <p:cNvGrpSpPr/>
          <p:nvPr/>
        </p:nvGrpSpPr>
        <p:grpSpPr>
          <a:xfrm>
            <a:off x="3563240" y="1800808"/>
            <a:ext cx="2968189" cy="1418185"/>
            <a:chOff x="3899141" y="1884784"/>
            <a:chExt cx="2968189" cy="1418185"/>
          </a:xfrm>
        </p:grpSpPr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5828A89B-B82A-415D-9D1E-479BD0001A9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99141" y="1884784"/>
              <a:ext cx="1773871" cy="1418185"/>
            </a:xfrm>
            <a:prstGeom prst="line">
              <a:avLst/>
            </a:prstGeom>
            <a:ln w="19050">
              <a:solidFill>
                <a:srgbClr val="17FFFF"/>
              </a:solidFill>
              <a:prstDash val="lg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E69D7EB4-0296-4974-AD04-22839331610B}"/>
                </a:ext>
              </a:extLst>
            </p:cNvPr>
            <p:cNvCxnSpPr>
              <a:cxnSpLocks/>
            </p:cNvCxnSpPr>
            <p:nvPr/>
          </p:nvCxnSpPr>
          <p:spPr>
            <a:xfrm>
              <a:off x="5673012" y="1884784"/>
              <a:ext cx="1194318" cy="1418184"/>
            </a:xfrm>
            <a:prstGeom prst="line">
              <a:avLst/>
            </a:prstGeom>
            <a:ln w="19050">
              <a:solidFill>
                <a:srgbClr val="17FFFF"/>
              </a:solidFill>
              <a:prstDash val="lg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图片 6" descr="图片包含 室内&#10;&#10;已生成极高可信度的说明">
            <a:extLst>
              <a:ext uri="{FF2B5EF4-FFF2-40B4-BE49-F238E27FC236}">
                <a16:creationId xmlns:a16="http://schemas.microsoft.com/office/drawing/2014/main" id="{ADE99A48-085B-44D5-B7A1-7A1BD987B33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779" y="2267637"/>
            <a:ext cx="3054285" cy="3054285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71883850-6043-404F-A0D0-635E62238FFE}"/>
              </a:ext>
            </a:extLst>
          </p:cNvPr>
          <p:cNvSpPr txBox="1"/>
          <p:nvPr/>
        </p:nvSpPr>
        <p:spPr>
          <a:xfrm>
            <a:off x="4573495" y="3218992"/>
            <a:ext cx="4516749" cy="830997"/>
          </a:xfrm>
          <a:prstGeom prst="rect">
            <a:avLst/>
          </a:prstGeom>
          <a:noFill/>
          <a:ln w="28575">
            <a:solidFill>
              <a:srgbClr val="17FFFF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sz="4800" b="1" dirty="0">
                <a:solidFill>
                  <a:srgbClr val="17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01.RCS</a:t>
            </a:r>
            <a:r>
              <a:rPr lang="en-US" altLang="zh-CN" sz="1400" b="1" dirty="0">
                <a:solidFill>
                  <a:srgbClr val="17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domain generalization</a:t>
            </a:r>
            <a:endParaRPr lang="zh-CN" altLang="en-US" sz="4800" b="1" dirty="0">
              <a:solidFill>
                <a:srgbClr val="17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6ED11D3B-F4BE-43EE-976E-362DE1A48665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36" t="71499" r="55412"/>
          <a:stretch/>
        </p:blipFill>
        <p:spPr>
          <a:xfrm>
            <a:off x="8526342" y="2747052"/>
            <a:ext cx="1736892" cy="1774875"/>
          </a:xfrm>
          <a:prstGeom prst="rect">
            <a:avLst/>
          </a:prstGeom>
        </p:spPr>
      </p:pic>
      <p:grpSp>
        <p:nvGrpSpPr>
          <p:cNvPr id="19" name="组合 18">
            <a:extLst>
              <a:ext uri="{FF2B5EF4-FFF2-40B4-BE49-F238E27FC236}">
                <a16:creationId xmlns:a16="http://schemas.microsoft.com/office/drawing/2014/main" id="{199DB7C5-DC43-4788-ABC9-1F5426556DB5}"/>
              </a:ext>
            </a:extLst>
          </p:cNvPr>
          <p:cNvGrpSpPr/>
          <p:nvPr/>
        </p:nvGrpSpPr>
        <p:grpSpPr>
          <a:xfrm flipV="1">
            <a:off x="6831870" y="4049989"/>
            <a:ext cx="2688997" cy="876300"/>
            <a:chOff x="4178333" y="1884784"/>
            <a:chExt cx="2688997" cy="1939472"/>
          </a:xfrm>
        </p:grpSpPr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449D6C30-D654-4909-905F-A1A426B98A20}"/>
                </a:ext>
              </a:extLst>
            </p:cNvPr>
            <p:cNvCxnSpPr>
              <a:cxnSpLocks/>
              <a:stCxn id="16" idx="2"/>
            </p:cNvCxnSpPr>
            <p:nvPr/>
          </p:nvCxnSpPr>
          <p:spPr>
            <a:xfrm flipV="1">
              <a:off x="4178333" y="2070644"/>
              <a:ext cx="1336059" cy="1753612"/>
            </a:xfrm>
            <a:prstGeom prst="line">
              <a:avLst/>
            </a:prstGeom>
            <a:ln w="19050">
              <a:solidFill>
                <a:srgbClr val="17FFFF"/>
              </a:solidFill>
              <a:prstDash val="lg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69F40833-7EA3-4CA5-B835-8384B87BA0D4}"/>
                </a:ext>
              </a:extLst>
            </p:cNvPr>
            <p:cNvCxnSpPr>
              <a:cxnSpLocks/>
            </p:cNvCxnSpPr>
            <p:nvPr/>
          </p:nvCxnSpPr>
          <p:spPr>
            <a:xfrm>
              <a:off x="5673012" y="1884784"/>
              <a:ext cx="1194318" cy="1418184"/>
            </a:xfrm>
            <a:prstGeom prst="line">
              <a:avLst/>
            </a:prstGeom>
            <a:ln w="19050">
              <a:solidFill>
                <a:srgbClr val="17FFFF"/>
              </a:solidFill>
              <a:prstDash val="lg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3717840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0">
        <p15:prstTrans prst="airplane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CF3119A-D127-4FB6-9FA9-31F1F888BAE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320" y="543279"/>
            <a:ext cx="11613208" cy="6532430"/>
          </a:xfrm>
          <a:prstGeom prst="rect">
            <a:avLst/>
          </a:prstGeom>
        </p:spPr>
      </p:pic>
      <p:pic>
        <p:nvPicPr>
          <p:cNvPr id="49" name="图片 48">
            <a:extLst>
              <a:ext uri="{FF2B5EF4-FFF2-40B4-BE49-F238E27FC236}">
                <a16:creationId xmlns:a16="http://schemas.microsoft.com/office/drawing/2014/main" id="{ACD6A09E-F100-4C95-96D5-DA9DF602277F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36" t="71499" r="55412"/>
          <a:stretch/>
        </p:blipFill>
        <p:spPr>
          <a:xfrm>
            <a:off x="9925991" y="356158"/>
            <a:ext cx="1736892" cy="1154926"/>
          </a:xfrm>
          <a:prstGeom prst="rect">
            <a:avLst/>
          </a:prstGeom>
        </p:spPr>
      </p:pic>
      <p:sp>
        <p:nvSpPr>
          <p:cNvPr id="27" name="文本框 26">
            <a:extLst>
              <a:ext uri="{FF2B5EF4-FFF2-40B4-BE49-F238E27FC236}">
                <a16:creationId xmlns:a16="http://schemas.microsoft.com/office/drawing/2014/main" id="{392807AA-5D16-4835-BA6A-9D456E8EF523}"/>
              </a:ext>
            </a:extLst>
          </p:cNvPr>
          <p:cNvSpPr txBox="1"/>
          <p:nvPr/>
        </p:nvSpPr>
        <p:spPr>
          <a:xfrm>
            <a:off x="4842930" y="1133496"/>
            <a:ext cx="1612942" cy="584775"/>
          </a:xfrm>
          <a:prstGeom prst="rect">
            <a:avLst/>
          </a:prstGeom>
          <a:noFill/>
          <a:ln w="28575">
            <a:solidFill>
              <a:srgbClr val="17FFFF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17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01.RCS</a:t>
            </a:r>
            <a:endParaRPr lang="zh-CN" altLang="en-US" sz="3200" b="1" dirty="0">
              <a:solidFill>
                <a:srgbClr val="17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0" name="图片 29" descr="图片包含 室内&#10;&#10;已生成极高可信度的说明">
            <a:extLst>
              <a:ext uri="{FF2B5EF4-FFF2-40B4-BE49-F238E27FC236}">
                <a16:creationId xmlns:a16="http://schemas.microsoft.com/office/drawing/2014/main" id="{E7C099ED-D9BA-4E4D-AD89-145A40310A2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0429" y="17491"/>
            <a:ext cx="3054285" cy="3054285"/>
          </a:xfrm>
          <a:prstGeom prst="rect">
            <a:avLst/>
          </a:prstGeom>
        </p:spPr>
      </p:pic>
      <p:sp>
        <p:nvSpPr>
          <p:cNvPr id="33" name="Text Box 3">
            <a:extLst>
              <a:ext uri="{FF2B5EF4-FFF2-40B4-BE49-F238E27FC236}">
                <a16:creationId xmlns:a16="http://schemas.microsoft.com/office/drawing/2014/main" id="{EFD39F07-20BB-4FA5-A134-CED4EF4AD2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29371" y="2247254"/>
            <a:ext cx="8365066" cy="4589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AB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dirty="0">
                <a:solidFill>
                  <a:srgbClr val="AB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：一个简单的自启发式训练</a:t>
            </a:r>
            <a:r>
              <a:rPr lang="en-US" altLang="zh-CN" dirty="0">
                <a:solidFill>
                  <a:srgbClr val="AB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---</a:t>
            </a:r>
            <a:r>
              <a:rPr lang="zh-CN" altLang="en-US" dirty="0">
                <a:solidFill>
                  <a:srgbClr val="AB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显著提高了对域外数据的泛化性</a:t>
            </a:r>
            <a:r>
              <a:rPr lang="en-US" altLang="zh-CN" dirty="0">
                <a:solidFill>
                  <a:srgbClr val="AB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endParaRPr lang="zh-CN" altLang="en-US" dirty="0">
              <a:solidFill>
                <a:srgbClr val="AB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Text Box 3">
            <a:extLst>
              <a:ext uri="{FF2B5EF4-FFF2-40B4-BE49-F238E27FC236}">
                <a16:creationId xmlns:a16="http://schemas.microsoft.com/office/drawing/2014/main" id="{671E0634-8F69-1D5C-AA21-CBC3F51891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29371" y="2970092"/>
            <a:ext cx="8365066" cy="8744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AB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dirty="0">
                <a:solidFill>
                  <a:srgbClr val="AB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：迭代时丢弃一些已经学到的特征（通常是</a:t>
            </a:r>
            <a:r>
              <a:rPr lang="zh-CN" altLang="en-US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较高梯度相关的特征</a:t>
            </a:r>
            <a:r>
              <a:rPr lang="zh-CN" altLang="en-US" dirty="0">
                <a:solidFill>
                  <a:srgbClr val="AB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），强迫网络学习一些和标签相联系的其他特征</a:t>
            </a:r>
          </a:p>
        </p:txBody>
      </p:sp>
      <p:sp>
        <p:nvSpPr>
          <p:cNvPr id="4" name="Text Box 3">
            <a:extLst>
              <a:ext uri="{FF2B5EF4-FFF2-40B4-BE49-F238E27FC236}">
                <a16:creationId xmlns:a16="http://schemas.microsoft.com/office/drawing/2014/main" id="{41405C66-70BE-A313-8ADB-30BCB147B2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29371" y="3809494"/>
            <a:ext cx="8365066" cy="8744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AB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dirty="0">
                <a:solidFill>
                  <a:srgbClr val="AB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：认为上述过程得到的模型在应对真正的域外数据（</a:t>
            </a:r>
            <a:r>
              <a:rPr lang="en-US" altLang="zh-CN" dirty="0">
                <a:solidFill>
                  <a:srgbClr val="AB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test dataset</a:t>
            </a:r>
            <a:r>
              <a:rPr lang="zh-CN" altLang="en-US" dirty="0">
                <a:solidFill>
                  <a:srgbClr val="AB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）时表现良好（事实上的确是这样的）</a:t>
            </a:r>
          </a:p>
        </p:txBody>
      </p:sp>
      <p:sp>
        <p:nvSpPr>
          <p:cNvPr id="5" name="Text Box 3">
            <a:extLst>
              <a:ext uri="{FF2B5EF4-FFF2-40B4-BE49-F238E27FC236}">
                <a16:creationId xmlns:a16="http://schemas.microsoft.com/office/drawing/2014/main" id="{5C86F0A6-7A00-BA2F-5051-FFF8FEA2F0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29371" y="4871022"/>
            <a:ext cx="8365066" cy="8744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AB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一种作用在最后一层的高级剪枝（</a:t>
            </a:r>
            <a:r>
              <a:rPr lang="en-US" altLang="zh-CN" dirty="0">
                <a:solidFill>
                  <a:srgbClr val="AB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Dropout</a:t>
            </a:r>
            <a:r>
              <a:rPr lang="zh-CN" altLang="en-US" dirty="0">
                <a:solidFill>
                  <a:srgbClr val="AB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），基于梯度的排序以便丢弃一些特征</a:t>
            </a:r>
          </a:p>
        </p:txBody>
      </p:sp>
    </p:spTree>
    <p:extLst>
      <p:ext uri="{BB962C8B-B14F-4D97-AF65-F5344CB8AC3E}">
        <p14:creationId xmlns:p14="http://schemas.microsoft.com/office/powerpoint/2010/main" val="429057700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0">
        <p15:prstTrans prst="wind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5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6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7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8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9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33" grpId="0"/>
      <p:bldP spid="2" grpId="0"/>
      <p:bldP spid="4" grpId="0"/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图片 46">
            <a:extLst>
              <a:ext uri="{FF2B5EF4-FFF2-40B4-BE49-F238E27FC236}">
                <a16:creationId xmlns:a16="http://schemas.microsoft.com/office/drawing/2014/main" id="{7BA25639-946C-473B-B7C4-7EDCC6CF3BBD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36" t="71499" r="55412"/>
          <a:stretch/>
        </p:blipFill>
        <p:spPr>
          <a:xfrm>
            <a:off x="607192" y="424411"/>
            <a:ext cx="1300629" cy="1329071"/>
          </a:xfrm>
          <a:prstGeom prst="rect">
            <a:avLst/>
          </a:prstGeom>
        </p:spPr>
      </p:pic>
      <p:sp>
        <p:nvSpPr>
          <p:cNvPr id="49" name="文本框 48">
            <a:extLst>
              <a:ext uri="{FF2B5EF4-FFF2-40B4-BE49-F238E27FC236}">
                <a16:creationId xmlns:a16="http://schemas.microsoft.com/office/drawing/2014/main" id="{6A5AB019-F897-4469-96CC-4FE0EC46691E}"/>
              </a:ext>
            </a:extLst>
          </p:cNvPr>
          <p:cNvSpPr txBox="1"/>
          <p:nvPr/>
        </p:nvSpPr>
        <p:spPr>
          <a:xfrm>
            <a:off x="2219086" y="827336"/>
            <a:ext cx="888961" cy="523220"/>
          </a:xfrm>
          <a:prstGeom prst="rect">
            <a:avLst/>
          </a:prstGeom>
          <a:noFill/>
          <a:ln w="28575">
            <a:solidFill>
              <a:srgbClr val="17FFFF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rgbClr val="17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RCS</a:t>
            </a:r>
            <a:endParaRPr lang="zh-CN" altLang="en-US" sz="2800" b="1" dirty="0">
              <a:solidFill>
                <a:srgbClr val="17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TextBox 7">
            <a:extLst>
              <a:ext uri="{FF2B5EF4-FFF2-40B4-BE49-F238E27FC236}">
                <a16:creationId xmlns:a16="http://schemas.microsoft.com/office/drawing/2014/main" id="{EE8DDCC1-01BC-4498-86B3-3D9B0ECE21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84867" y="1980137"/>
            <a:ext cx="4027397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spcBef>
                <a:spcPct val="20000"/>
              </a:spcBef>
              <a:buFont typeface="Arial" panose="020B0604020202020204" pitchFamily="34" charset="0"/>
              <a:buNone/>
              <a:defRPr/>
            </a:pPr>
            <a:r>
              <a:rPr lang="zh-CN" altLang="en-US" sz="1000" b="1" dirty="0">
                <a:solidFill>
                  <a:srgbClr val="AB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方正静蕾简体"/>
                <a:sym typeface="Arial" panose="020B0604020202020204" pitchFamily="34" charset="0"/>
              </a:rPr>
              <a:t>每次迭代更新时排序定位梯度值，让某些最具有代表性特征的子集对应的参数不被更新，而后更新整个模型</a:t>
            </a:r>
            <a:endParaRPr lang="en-US" altLang="zh-CN" sz="1000" b="1" dirty="0">
              <a:solidFill>
                <a:srgbClr val="AB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方正静蕾简体"/>
              <a:sym typeface="Arial" panose="020B0604020202020204" pitchFamily="34" charset="0"/>
            </a:endParaRPr>
          </a:p>
        </p:txBody>
      </p:sp>
      <p:sp>
        <p:nvSpPr>
          <p:cNvPr id="52" name="TextBox 7">
            <a:extLst>
              <a:ext uri="{FF2B5EF4-FFF2-40B4-BE49-F238E27FC236}">
                <a16:creationId xmlns:a16="http://schemas.microsoft.com/office/drawing/2014/main" id="{B3AB80AA-84EE-4754-9E12-B3448F488D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84867" y="2760318"/>
            <a:ext cx="3604406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spcBef>
                <a:spcPct val="20000"/>
              </a:spcBef>
              <a:buFont typeface="Arial" panose="020B0604020202020204" pitchFamily="34" charset="0"/>
              <a:buNone/>
              <a:defRPr/>
            </a:pPr>
            <a:r>
              <a:rPr lang="zh-CN" altLang="en-US" sz="1600" b="1" dirty="0">
                <a:solidFill>
                  <a:srgbClr val="AB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方正静蕾简体"/>
                <a:sym typeface="Arial" panose="020B0604020202020204" pitchFamily="34" charset="0"/>
              </a:rPr>
              <a:t>利用以下公式求梯度（</a:t>
            </a:r>
            <a:r>
              <a:rPr lang="en-US" altLang="zh-CN" sz="1600" b="1" dirty="0" err="1">
                <a:solidFill>
                  <a:srgbClr val="AB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方正静蕾简体"/>
                <a:sym typeface="Arial" panose="020B0604020202020204" pitchFamily="34" charset="0"/>
              </a:rPr>
              <a:t>g</a:t>
            </a:r>
            <a:r>
              <a:rPr lang="en-US" altLang="zh-CN" sz="1600" b="1" baseline="-25000" dirty="0" err="1">
                <a:solidFill>
                  <a:srgbClr val="AB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方正静蕾简体"/>
                <a:sym typeface="Arial" panose="020B0604020202020204" pitchFamily="34" charset="0"/>
              </a:rPr>
              <a:t>z</a:t>
            </a:r>
            <a:r>
              <a:rPr lang="zh-CN" altLang="en-US" sz="1600" b="1" dirty="0">
                <a:solidFill>
                  <a:srgbClr val="AB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方正静蕾简体"/>
                <a:sym typeface="Arial" panose="020B0604020202020204" pitchFamily="34" charset="0"/>
              </a:rPr>
              <a:t>是一个向量）</a:t>
            </a:r>
            <a:endParaRPr lang="en-US" altLang="zh-CN" sz="1600" b="1" dirty="0">
              <a:solidFill>
                <a:srgbClr val="AB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方正静蕾简体"/>
              <a:sym typeface="Arial" panose="020B0604020202020204" pitchFamily="34" charset="0"/>
            </a:endParaRPr>
          </a:p>
        </p:txBody>
      </p:sp>
      <p:sp>
        <p:nvSpPr>
          <p:cNvPr id="53" name="TextBox 7">
            <a:extLst>
              <a:ext uri="{FF2B5EF4-FFF2-40B4-BE49-F238E27FC236}">
                <a16:creationId xmlns:a16="http://schemas.microsoft.com/office/drawing/2014/main" id="{CCA5D308-D316-4DEE-9AE5-354506E0A3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98464" y="5510810"/>
            <a:ext cx="3604406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spcBef>
                <a:spcPct val="20000"/>
              </a:spcBef>
              <a:buFont typeface="Arial" panose="020B0604020202020204" pitchFamily="34" charset="0"/>
              <a:buNone/>
              <a:defRPr/>
            </a:pPr>
            <a:r>
              <a:rPr lang="zh-CN" altLang="en-US" sz="1600" b="1" dirty="0">
                <a:solidFill>
                  <a:srgbClr val="AB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方正静蕾简体"/>
                <a:sym typeface="Arial" panose="020B0604020202020204" pitchFamily="34" charset="0"/>
              </a:rPr>
              <a:t>用以下公式对一些子特征禁言</a:t>
            </a:r>
            <a:endParaRPr lang="en-US" altLang="zh-CN" sz="1600" b="1" dirty="0">
              <a:solidFill>
                <a:srgbClr val="AB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方正静蕾简体"/>
              <a:sym typeface="Arial" panose="020B0604020202020204" pitchFamily="34" charset="0"/>
            </a:endParaRPr>
          </a:p>
        </p:txBody>
      </p:sp>
      <p:pic>
        <p:nvPicPr>
          <p:cNvPr id="57" name="图形 56" descr="磁盘">
            <a:extLst>
              <a:ext uri="{FF2B5EF4-FFF2-40B4-BE49-F238E27FC236}">
                <a16:creationId xmlns:a16="http://schemas.microsoft.com/office/drawing/2014/main" id="{E9F613AC-8DFB-405C-BAF0-817224DCA72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02727" y="5481415"/>
            <a:ext cx="667984" cy="667984"/>
          </a:xfrm>
          <a:prstGeom prst="rect">
            <a:avLst/>
          </a:prstGeom>
        </p:spPr>
      </p:pic>
      <p:pic>
        <p:nvPicPr>
          <p:cNvPr id="59" name="图形 58" descr="照相机">
            <a:extLst>
              <a:ext uri="{FF2B5EF4-FFF2-40B4-BE49-F238E27FC236}">
                <a16:creationId xmlns:a16="http://schemas.microsoft.com/office/drawing/2014/main" id="{B995EF39-9295-41E9-B743-53C64EC0AC3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95303" y="2883429"/>
            <a:ext cx="667984" cy="667984"/>
          </a:xfrm>
          <a:prstGeom prst="rect">
            <a:avLst/>
          </a:prstGeom>
        </p:spPr>
      </p:pic>
      <p:pic>
        <p:nvPicPr>
          <p:cNvPr id="61" name="图形 60" descr="碟形卫星天线">
            <a:extLst>
              <a:ext uri="{FF2B5EF4-FFF2-40B4-BE49-F238E27FC236}">
                <a16:creationId xmlns:a16="http://schemas.microsoft.com/office/drawing/2014/main" id="{55C9D200-DDC6-45FC-B0ED-3AE9DF9F6E0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372231" y="1919533"/>
            <a:ext cx="667984" cy="66798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AE11C2BF-C674-A581-A619-68A4387F207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219086" y="3287405"/>
            <a:ext cx="3696020" cy="632515"/>
          </a:xfrm>
          <a:prstGeom prst="rect">
            <a:avLst/>
          </a:prstGeom>
        </p:spPr>
      </p:pic>
      <p:sp>
        <p:nvSpPr>
          <p:cNvPr id="4" name="TextBox 7">
            <a:extLst>
              <a:ext uri="{FF2B5EF4-FFF2-40B4-BE49-F238E27FC236}">
                <a16:creationId xmlns:a16="http://schemas.microsoft.com/office/drawing/2014/main" id="{EEB88553-2B35-676F-7E61-E182B3E363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84867" y="4104986"/>
            <a:ext cx="3604406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spcBef>
                <a:spcPct val="20000"/>
              </a:spcBef>
              <a:buFont typeface="Arial" panose="020B0604020202020204" pitchFamily="34" charset="0"/>
              <a:buNone/>
              <a:defRPr/>
            </a:pPr>
            <a:r>
              <a:rPr lang="zh-CN" altLang="en-US" sz="1600" b="1" dirty="0">
                <a:solidFill>
                  <a:srgbClr val="AB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方正静蕾简体"/>
                <a:sym typeface="Arial" panose="020B0604020202020204" pitchFamily="34" charset="0"/>
              </a:rPr>
              <a:t>用以下公式求得掩码</a:t>
            </a:r>
            <a:endParaRPr lang="en-US" altLang="zh-CN" sz="1600" b="1" dirty="0">
              <a:solidFill>
                <a:srgbClr val="AB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方正静蕾简体"/>
              <a:sym typeface="Arial" panose="020B0604020202020204" pitchFamily="34" charset="0"/>
            </a:endParaRPr>
          </a:p>
        </p:txBody>
      </p:sp>
      <p:pic>
        <p:nvPicPr>
          <p:cNvPr id="5" name="图形 4" descr="磁盘">
            <a:extLst>
              <a:ext uri="{FF2B5EF4-FFF2-40B4-BE49-F238E27FC236}">
                <a16:creationId xmlns:a16="http://schemas.microsoft.com/office/drawing/2014/main" id="{544A172B-86FE-0D6B-2659-06C8A7DE367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70706" y="4047381"/>
            <a:ext cx="667984" cy="66798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50C1B36-6BB5-8775-2BEF-D418170754F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418981" y="4446547"/>
            <a:ext cx="2500939" cy="67189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F1274DD-3485-2939-FF6F-0676D7E0936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497887" y="5913159"/>
            <a:ext cx="1775614" cy="472481"/>
          </a:xfrm>
          <a:prstGeom prst="rect">
            <a:avLst/>
          </a:prstGeom>
        </p:spPr>
      </p:pic>
      <p:pic>
        <p:nvPicPr>
          <p:cNvPr id="10" name="图形 9" descr="磁盘">
            <a:extLst>
              <a:ext uri="{FF2B5EF4-FFF2-40B4-BE49-F238E27FC236}">
                <a16:creationId xmlns:a16="http://schemas.microsoft.com/office/drawing/2014/main" id="{74EA9667-1A5A-5B6B-D0BC-F6DDA760AF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66892" y="5449654"/>
            <a:ext cx="667984" cy="667984"/>
          </a:xfrm>
          <a:prstGeom prst="rect">
            <a:avLst/>
          </a:prstGeom>
        </p:spPr>
      </p:pic>
      <p:sp>
        <p:nvSpPr>
          <p:cNvPr id="11" name="TextBox 7">
            <a:extLst>
              <a:ext uri="{FF2B5EF4-FFF2-40B4-BE49-F238E27FC236}">
                <a16:creationId xmlns:a16="http://schemas.microsoft.com/office/drawing/2014/main" id="{445D2343-9CFD-56A9-0EFC-3BEE67EF18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8621" y="1733916"/>
            <a:ext cx="3604406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spcBef>
                <a:spcPct val="20000"/>
              </a:spcBef>
              <a:buFont typeface="Arial" panose="020B0604020202020204" pitchFamily="34" charset="0"/>
              <a:buNone/>
              <a:defRPr/>
            </a:pPr>
            <a:r>
              <a:rPr lang="zh-CN" altLang="en-US" sz="1600" b="1" dirty="0">
                <a:solidFill>
                  <a:srgbClr val="AB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方正静蕾简体"/>
                <a:sym typeface="Arial" panose="020B0604020202020204" pitchFamily="34" charset="0"/>
              </a:rPr>
              <a:t>计算、更新、反向传播</a:t>
            </a:r>
            <a:endParaRPr lang="en-US" altLang="zh-CN" sz="1600" b="1" dirty="0">
              <a:solidFill>
                <a:srgbClr val="AB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方正静蕾简体"/>
              <a:sym typeface="Arial" panose="020B0604020202020204" pitchFamily="34" charset="0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2061D56F-0F91-493C-B912-9FE48F066EC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758044" y="2136265"/>
            <a:ext cx="1775614" cy="472481"/>
          </a:xfrm>
          <a:prstGeom prst="rect">
            <a:avLst/>
          </a:prstGeom>
        </p:spPr>
      </p:pic>
      <p:pic>
        <p:nvPicPr>
          <p:cNvPr id="13" name="图形 12" descr="磁盘">
            <a:extLst>
              <a:ext uri="{FF2B5EF4-FFF2-40B4-BE49-F238E27FC236}">
                <a16:creationId xmlns:a16="http://schemas.microsoft.com/office/drawing/2014/main" id="{E8DC02AE-440C-9281-D4B5-CC19BD926A9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27049" y="1672760"/>
            <a:ext cx="667984" cy="667984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AE44BABF-E12D-7749-EC39-CD1F752A7BF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599603" y="2139276"/>
            <a:ext cx="2092495" cy="1078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657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 advTm="0">
        <p14:warp dir="in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7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9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9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1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1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1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1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1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51" grpId="0"/>
      <p:bldP spid="52" grpId="0"/>
      <p:bldP spid="53" grpId="0"/>
      <p:bldP spid="4" grpId="0"/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AD802150-0DA4-4589-8CE1-3283C034A686}"/>
              </a:ext>
            </a:extLst>
          </p:cNvPr>
          <p:cNvGrpSpPr/>
          <p:nvPr/>
        </p:nvGrpSpPr>
        <p:grpSpPr>
          <a:xfrm>
            <a:off x="3563240" y="1800808"/>
            <a:ext cx="2968189" cy="1418185"/>
            <a:chOff x="3899141" y="1884784"/>
            <a:chExt cx="2968189" cy="1418185"/>
          </a:xfrm>
        </p:grpSpPr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5828A89B-B82A-415D-9D1E-479BD0001A9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99141" y="1884784"/>
              <a:ext cx="1773871" cy="1418185"/>
            </a:xfrm>
            <a:prstGeom prst="line">
              <a:avLst/>
            </a:prstGeom>
            <a:ln w="19050">
              <a:solidFill>
                <a:srgbClr val="17FFFF"/>
              </a:solidFill>
              <a:prstDash val="lg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E69D7EB4-0296-4974-AD04-22839331610B}"/>
                </a:ext>
              </a:extLst>
            </p:cNvPr>
            <p:cNvCxnSpPr>
              <a:cxnSpLocks/>
            </p:cNvCxnSpPr>
            <p:nvPr/>
          </p:nvCxnSpPr>
          <p:spPr>
            <a:xfrm>
              <a:off x="5673012" y="1884784"/>
              <a:ext cx="1194318" cy="1418184"/>
            </a:xfrm>
            <a:prstGeom prst="line">
              <a:avLst/>
            </a:prstGeom>
            <a:ln w="19050">
              <a:solidFill>
                <a:srgbClr val="17FFFF"/>
              </a:solidFill>
              <a:prstDash val="lg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图片 6" descr="图片包含 室内&#10;&#10;已生成极高可信度的说明">
            <a:extLst>
              <a:ext uri="{FF2B5EF4-FFF2-40B4-BE49-F238E27FC236}">
                <a16:creationId xmlns:a16="http://schemas.microsoft.com/office/drawing/2014/main" id="{ADE99A48-085B-44D5-B7A1-7A1BD987B33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779" y="2267637"/>
            <a:ext cx="3054285" cy="3054285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71883850-6043-404F-A0D0-635E62238FFE}"/>
              </a:ext>
            </a:extLst>
          </p:cNvPr>
          <p:cNvSpPr txBox="1"/>
          <p:nvPr/>
        </p:nvSpPr>
        <p:spPr>
          <a:xfrm>
            <a:off x="4573495" y="3218992"/>
            <a:ext cx="2170466" cy="830997"/>
          </a:xfrm>
          <a:prstGeom prst="rect">
            <a:avLst/>
          </a:prstGeom>
          <a:noFill/>
          <a:ln w="28575">
            <a:solidFill>
              <a:srgbClr val="17FFFF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sz="4800" b="1" dirty="0">
                <a:solidFill>
                  <a:srgbClr val="17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DANN</a:t>
            </a:r>
            <a:endParaRPr lang="zh-CN" altLang="en-US" sz="4800" b="1" dirty="0">
              <a:solidFill>
                <a:srgbClr val="17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6ED11D3B-F4BE-43EE-976E-362DE1A48665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36" t="71499" r="55412"/>
          <a:stretch/>
        </p:blipFill>
        <p:spPr>
          <a:xfrm>
            <a:off x="8652421" y="2831029"/>
            <a:ext cx="1736892" cy="1774875"/>
          </a:xfrm>
          <a:prstGeom prst="rect">
            <a:avLst/>
          </a:prstGeom>
        </p:spPr>
      </p:pic>
      <p:grpSp>
        <p:nvGrpSpPr>
          <p:cNvPr id="19" name="组合 18">
            <a:extLst>
              <a:ext uri="{FF2B5EF4-FFF2-40B4-BE49-F238E27FC236}">
                <a16:creationId xmlns:a16="http://schemas.microsoft.com/office/drawing/2014/main" id="{199DB7C5-DC43-4788-ABC9-1F5426556DB5}"/>
              </a:ext>
            </a:extLst>
          </p:cNvPr>
          <p:cNvGrpSpPr/>
          <p:nvPr/>
        </p:nvGrpSpPr>
        <p:grpSpPr>
          <a:xfrm flipV="1">
            <a:off x="5658728" y="4049989"/>
            <a:ext cx="3862139" cy="876300"/>
            <a:chOff x="3005191" y="1884784"/>
            <a:chExt cx="3862139" cy="1939472"/>
          </a:xfrm>
        </p:grpSpPr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449D6C30-D654-4909-905F-A1A426B98A20}"/>
                </a:ext>
              </a:extLst>
            </p:cNvPr>
            <p:cNvCxnSpPr>
              <a:cxnSpLocks/>
              <a:stCxn id="16" idx="2"/>
            </p:cNvCxnSpPr>
            <p:nvPr/>
          </p:nvCxnSpPr>
          <p:spPr>
            <a:xfrm flipV="1">
              <a:off x="3005191" y="2070644"/>
              <a:ext cx="2509201" cy="1753612"/>
            </a:xfrm>
            <a:prstGeom prst="line">
              <a:avLst/>
            </a:prstGeom>
            <a:ln w="19050">
              <a:solidFill>
                <a:srgbClr val="17FFFF"/>
              </a:solidFill>
              <a:prstDash val="lg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69F40833-7EA3-4CA5-B835-8384B87BA0D4}"/>
                </a:ext>
              </a:extLst>
            </p:cNvPr>
            <p:cNvCxnSpPr>
              <a:cxnSpLocks/>
            </p:cNvCxnSpPr>
            <p:nvPr/>
          </p:nvCxnSpPr>
          <p:spPr>
            <a:xfrm>
              <a:off x="5673012" y="1884784"/>
              <a:ext cx="1194318" cy="1418184"/>
            </a:xfrm>
            <a:prstGeom prst="line">
              <a:avLst/>
            </a:prstGeom>
            <a:ln w="19050">
              <a:solidFill>
                <a:srgbClr val="17FFFF"/>
              </a:solidFill>
              <a:prstDash val="lg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29479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 advTm="0">
        <p14:warp dir="in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图片 64">
            <a:extLst>
              <a:ext uri="{FF2B5EF4-FFF2-40B4-BE49-F238E27FC236}">
                <a16:creationId xmlns:a16="http://schemas.microsoft.com/office/drawing/2014/main" id="{1D331345-7CDF-423B-B72B-FF7422E945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3069" y="1985865"/>
            <a:ext cx="3987282" cy="3987282"/>
          </a:xfrm>
          <a:prstGeom prst="rect">
            <a:avLst/>
          </a:prstGeom>
        </p:spPr>
      </p:pic>
      <p:sp>
        <p:nvSpPr>
          <p:cNvPr id="66" name="TextBox 7">
            <a:extLst>
              <a:ext uri="{FF2B5EF4-FFF2-40B4-BE49-F238E27FC236}">
                <a16:creationId xmlns:a16="http://schemas.microsoft.com/office/drawing/2014/main" id="{648759BA-FFCD-4A13-AC4B-4B668049B8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63080" y="2864436"/>
            <a:ext cx="2691930" cy="1107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spcBef>
                <a:spcPct val="20000"/>
              </a:spcBef>
              <a:buFont typeface="Arial" panose="020B0604020202020204" pitchFamily="34" charset="0"/>
              <a:buNone/>
              <a:defRPr/>
            </a:pPr>
            <a:r>
              <a:rPr lang="zh-CN" altLang="en-US" sz="1600" dirty="0">
                <a:solidFill>
                  <a:srgbClr val="AB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方正静蕾简体"/>
                <a:sym typeface="Arial" panose="020B0604020202020204" pitchFamily="34" charset="0"/>
              </a:rPr>
              <a:t>利用</a:t>
            </a:r>
            <a:r>
              <a:rPr lang="en-US" altLang="zh-CN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feature extractor</a:t>
            </a:r>
            <a:r>
              <a:rPr lang="zh-CN" alt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提取与无关特征（域判别器不能判断出特征是来自于</a:t>
            </a:r>
            <a:r>
              <a:rPr lang="en-US" altLang="zh-CN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train</a:t>
            </a:r>
            <a:r>
              <a:rPr lang="zh-CN" alt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还是</a:t>
            </a:r>
            <a:r>
              <a:rPr lang="en-US" altLang="zh-CN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test</a:t>
            </a:r>
            <a:r>
              <a:rPr lang="zh-CN" alt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）</a:t>
            </a:r>
            <a:r>
              <a:rPr lang="en-US" altLang="zh-CN" sz="1600" dirty="0">
                <a:solidFill>
                  <a:schemeClr val="accent2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方正静蕾简体"/>
                <a:sym typeface="Arial" panose="020B0604020202020204" pitchFamily="34" charset="0"/>
              </a:rPr>
              <a:t>	</a:t>
            </a:r>
          </a:p>
        </p:txBody>
      </p:sp>
      <p:sp>
        <p:nvSpPr>
          <p:cNvPr id="67" name="TextBox 7">
            <a:extLst>
              <a:ext uri="{FF2B5EF4-FFF2-40B4-BE49-F238E27FC236}">
                <a16:creationId xmlns:a16="http://schemas.microsoft.com/office/drawing/2014/main" id="{AED9FA62-025D-4812-AE75-44C441AC48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58890" y="3371282"/>
            <a:ext cx="269193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spcBef>
                <a:spcPct val="20000"/>
              </a:spcBef>
              <a:buFont typeface="Arial" panose="020B0604020202020204" pitchFamily="34" charset="0"/>
              <a:buNone/>
              <a:defRPr/>
            </a:pPr>
            <a:r>
              <a:rPr lang="zh-CN" altLang="en-US" sz="1600" dirty="0">
                <a:solidFill>
                  <a:srgbClr val="AB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方正静蕾简体"/>
                <a:sym typeface="Arial" panose="020B0604020202020204" pitchFamily="34" charset="0"/>
              </a:rPr>
              <a:t>采用</a:t>
            </a:r>
            <a:r>
              <a:rPr lang="en-US" altLang="zh-CN" sz="1600" dirty="0">
                <a:solidFill>
                  <a:srgbClr val="AB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方正静蕾简体"/>
                <a:sym typeface="Arial" panose="020B0604020202020204" pitchFamily="34" charset="0"/>
              </a:rPr>
              <a:t>SDG</a:t>
            </a:r>
            <a:r>
              <a:rPr lang="zh-CN" altLang="en-US" sz="1600" dirty="0">
                <a:solidFill>
                  <a:srgbClr val="AB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方正静蕾简体"/>
                <a:sym typeface="Arial" panose="020B0604020202020204" pitchFamily="34" charset="0"/>
              </a:rPr>
              <a:t>优化参数</a:t>
            </a:r>
            <a:endParaRPr lang="en-US" altLang="zh-CN" sz="1600" dirty="0">
              <a:solidFill>
                <a:srgbClr val="AB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方正静蕾简体"/>
              <a:sym typeface="Arial" panose="020B0604020202020204" pitchFamily="34" charset="0"/>
            </a:endParaRPr>
          </a:p>
        </p:txBody>
      </p:sp>
      <p:sp>
        <p:nvSpPr>
          <p:cNvPr id="68" name="TextBox 7">
            <a:extLst>
              <a:ext uri="{FF2B5EF4-FFF2-40B4-BE49-F238E27FC236}">
                <a16:creationId xmlns:a16="http://schemas.microsoft.com/office/drawing/2014/main" id="{DAB66028-B841-4EFA-95E0-1D96A22B03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97191" y="4993869"/>
            <a:ext cx="2691930" cy="9848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spcBef>
                <a:spcPct val="20000"/>
              </a:spcBef>
              <a:buFont typeface="Arial" panose="020B0604020202020204" pitchFamily="34" charset="0"/>
              <a:buNone/>
              <a:defRPr/>
            </a:pPr>
            <a:r>
              <a:rPr lang="zh-CN" altLang="en-US" sz="1600" dirty="0">
                <a:solidFill>
                  <a:srgbClr val="AB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方正静蕾简体"/>
                <a:sym typeface="Arial" panose="020B0604020202020204" pitchFamily="34" charset="0"/>
              </a:rPr>
              <a:t>利用特征提取器和域判别器对抗学习（特征提取器在更新时梯度会先</a:t>
            </a:r>
            <a:r>
              <a:rPr lang="en-US" altLang="zh-CN" sz="1600" dirty="0">
                <a:solidFill>
                  <a:srgbClr val="AB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方正静蕾简体"/>
                <a:sym typeface="Arial" panose="020B0604020202020204" pitchFamily="34" charset="0"/>
              </a:rPr>
              <a:t>×</a:t>
            </a:r>
            <a:r>
              <a:rPr lang="zh-CN" altLang="en-US" sz="1600" dirty="0">
                <a:solidFill>
                  <a:srgbClr val="AB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方正静蕾简体"/>
                <a:sym typeface="Arial" panose="020B0604020202020204" pitchFamily="34" charset="0"/>
              </a:rPr>
              <a:t>一个负数而后才被反向传播）</a:t>
            </a:r>
            <a:endParaRPr lang="en-US" altLang="zh-CN" sz="1600" dirty="0">
              <a:solidFill>
                <a:srgbClr val="AB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方正静蕾简体"/>
              <a:sym typeface="Arial" panose="020B0604020202020204" pitchFamily="34" charset="0"/>
            </a:endParaRPr>
          </a:p>
        </p:txBody>
      </p:sp>
      <p:pic>
        <p:nvPicPr>
          <p:cNvPr id="70" name="图片 69">
            <a:extLst>
              <a:ext uri="{FF2B5EF4-FFF2-40B4-BE49-F238E27FC236}">
                <a16:creationId xmlns:a16="http://schemas.microsoft.com/office/drawing/2014/main" id="{2F819044-28B3-48C0-AFDD-40B5D42F42A5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36" t="71499" r="55412"/>
          <a:stretch/>
        </p:blipFill>
        <p:spPr>
          <a:xfrm>
            <a:off x="607192" y="424411"/>
            <a:ext cx="1300629" cy="1329071"/>
          </a:xfrm>
          <a:prstGeom prst="rect">
            <a:avLst/>
          </a:prstGeom>
        </p:spPr>
      </p:pic>
      <p:sp>
        <p:nvSpPr>
          <p:cNvPr id="71" name="文本框 70">
            <a:extLst>
              <a:ext uri="{FF2B5EF4-FFF2-40B4-BE49-F238E27FC236}">
                <a16:creationId xmlns:a16="http://schemas.microsoft.com/office/drawing/2014/main" id="{50B865BB-60EC-43DE-A15D-433D0E8C4BBF}"/>
              </a:ext>
            </a:extLst>
          </p:cNvPr>
          <p:cNvSpPr txBox="1"/>
          <p:nvPr/>
        </p:nvSpPr>
        <p:spPr>
          <a:xfrm>
            <a:off x="2219086" y="827336"/>
            <a:ext cx="1341073" cy="523220"/>
          </a:xfrm>
          <a:prstGeom prst="rect">
            <a:avLst/>
          </a:prstGeom>
          <a:noFill/>
          <a:ln w="28575">
            <a:solidFill>
              <a:srgbClr val="17FFFF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rgbClr val="17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DANN</a:t>
            </a:r>
            <a:endParaRPr lang="zh-CN" altLang="en-US" sz="2800" b="1" dirty="0">
              <a:solidFill>
                <a:srgbClr val="17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3" name="图片 72">
            <a:extLst>
              <a:ext uri="{FF2B5EF4-FFF2-40B4-BE49-F238E27FC236}">
                <a16:creationId xmlns:a16="http://schemas.microsoft.com/office/drawing/2014/main" id="{19C166C6-FE1B-4A1A-B6E4-87D541928BA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838821">
            <a:off x="8983287" y="129309"/>
            <a:ext cx="2226905" cy="2660159"/>
          </a:xfrm>
          <a:prstGeom prst="rect">
            <a:avLst/>
          </a:prstGeom>
        </p:spPr>
      </p:pic>
      <p:sp>
        <p:nvSpPr>
          <p:cNvPr id="74" name="矩形 73">
            <a:extLst>
              <a:ext uri="{FF2B5EF4-FFF2-40B4-BE49-F238E27FC236}">
                <a16:creationId xmlns:a16="http://schemas.microsoft.com/office/drawing/2014/main" id="{F7FEF2A8-7503-48C7-A3C4-0A768FA54314}"/>
              </a:ext>
            </a:extLst>
          </p:cNvPr>
          <p:cNvSpPr/>
          <p:nvPr/>
        </p:nvSpPr>
        <p:spPr>
          <a:xfrm>
            <a:off x="1397191" y="2447387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17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域无关特征</a:t>
            </a:r>
            <a:endParaRPr lang="zh-CN" altLang="en-US" dirty="0"/>
          </a:p>
        </p:txBody>
      </p:sp>
      <p:sp>
        <p:nvSpPr>
          <p:cNvPr id="75" name="矩形 74">
            <a:extLst>
              <a:ext uri="{FF2B5EF4-FFF2-40B4-BE49-F238E27FC236}">
                <a16:creationId xmlns:a16="http://schemas.microsoft.com/office/drawing/2014/main" id="{BFEA5E1D-A8C1-47C0-9172-65A39B6774E3}"/>
              </a:ext>
            </a:extLst>
          </p:cNvPr>
          <p:cNvSpPr/>
          <p:nvPr/>
        </p:nvSpPr>
        <p:spPr>
          <a:xfrm>
            <a:off x="1353823" y="4597056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17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对抗学习</a:t>
            </a:r>
            <a:endParaRPr lang="zh-CN" altLang="en-US" dirty="0"/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id="{62E88498-8F34-48AE-8B00-E67576036CCC}"/>
              </a:ext>
            </a:extLst>
          </p:cNvPr>
          <p:cNvSpPr/>
          <p:nvPr/>
        </p:nvSpPr>
        <p:spPr>
          <a:xfrm>
            <a:off x="8358890" y="1616533"/>
            <a:ext cx="2031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17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训练目标</a:t>
            </a:r>
            <a:r>
              <a:rPr lang="en-US" altLang="zh-CN" b="1" dirty="0">
                <a:solidFill>
                  <a:srgbClr val="17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9AACE8E-D89E-A80F-379C-F63A42E5EC3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70041" y="2201360"/>
            <a:ext cx="3337849" cy="899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061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 advTm="0">
        <p14:warp dir="in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/>
      <p:bldP spid="67" grpId="0"/>
      <p:bldP spid="68" grpId="0"/>
      <p:bldP spid="7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AD802150-0DA4-4589-8CE1-3283C034A686}"/>
              </a:ext>
            </a:extLst>
          </p:cNvPr>
          <p:cNvGrpSpPr/>
          <p:nvPr/>
        </p:nvGrpSpPr>
        <p:grpSpPr>
          <a:xfrm>
            <a:off x="3563240" y="1800808"/>
            <a:ext cx="2968189" cy="1418185"/>
            <a:chOff x="3899141" y="1884784"/>
            <a:chExt cx="2968189" cy="1418185"/>
          </a:xfrm>
        </p:grpSpPr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5828A89B-B82A-415D-9D1E-479BD0001A9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99141" y="1884784"/>
              <a:ext cx="1773871" cy="1418185"/>
            </a:xfrm>
            <a:prstGeom prst="line">
              <a:avLst/>
            </a:prstGeom>
            <a:ln w="19050">
              <a:solidFill>
                <a:srgbClr val="17FFFF"/>
              </a:solidFill>
              <a:prstDash val="lg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E69D7EB4-0296-4974-AD04-22839331610B}"/>
                </a:ext>
              </a:extLst>
            </p:cNvPr>
            <p:cNvCxnSpPr>
              <a:cxnSpLocks/>
            </p:cNvCxnSpPr>
            <p:nvPr/>
          </p:nvCxnSpPr>
          <p:spPr>
            <a:xfrm>
              <a:off x="5673012" y="1884784"/>
              <a:ext cx="1194318" cy="1418184"/>
            </a:xfrm>
            <a:prstGeom prst="line">
              <a:avLst/>
            </a:prstGeom>
            <a:ln w="19050">
              <a:solidFill>
                <a:srgbClr val="17FFFF"/>
              </a:solidFill>
              <a:prstDash val="lg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图片 6" descr="图片包含 室内&#10;&#10;已生成极高可信度的说明">
            <a:extLst>
              <a:ext uri="{FF2B5EF4-FFF2-40B4-BE49-F238E27FC236}">
                <a16:creationId xmlns:a16="http://schemas.microsoft.com/office/drawing/2014/main" id="{ADE99A48-085B-44D5-B7A1-7A1BD987B33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779" y="2267637"/>
            <a:ext cx="3054285" cy="3054285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71883850-6043-404F-A0D0-635E62238FFE}"/>
              </a:ext>
            </a:extLst>
          </p:cNvPr>
          <p:cNvSpPr txBox="1"/>
          <p:nvPr/>
        </p:nvSpPr>
        <p:spPr>
          <a:xfrm>
            <a:off x="4573495" y="3218992"/>
            <a:ext cx="1768433" cy="830997"/>
          </a:xfrm>
          <a:prstGeom prst="rect">
            <a:avLst/>
          </a:prstGeom>
          <a:noFill/>
          <a:ln w="28575">
            <a:solidFill>
              <a:srgbClr val="17FFFF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sz="4800" b="1" dirty="0" err="1">
                <a:solidFill>
                  <a:srgbClr val="17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VREx</a:t>
            </a:r>
            <a:endParaRPr lang="zh-CN" altLang="en-US" sz="4800" b="1" dirty="0">
              <a:solidFill>
                <a:srgbClr val="17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6ED11D3B-F4BE-43EE-976E-362DE1A48665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36" t="71499" r="55412"/>
          <a:stretch/>
        </p:blipFill>
        <p:spPr>
          <a:xfrm>
            <a:off x="8652421" y="2831029"/>
            <a:ext cx="1736892" cy="1774875"/>
          </a:xfrm>
          <a:prstGeom prst="rect">
            <a:avLst/>
          </a:prstGeom>
        </p:spPr>
      </p:pic>
      <p:grpSp>
        <p:nvGrpSpPr>
          <p:cNvPr id="19" name="组合 18">
            <a:extLst>
              <a:ext uri="{FF2B5EF4-FFF2-40B4-BE49-F238E27FC236}">
                <a16:creationId xmlns:a16="http://schemas.microsoft.com/office/drawing/2014/main" id="{199DB7C5-DC43-4788-ABC9-1F5426556DB5}"/>
              </a:ext>
            </a:extLst>
          </p:cNvPr>
          <p:cNvGrpSpPr/>
          <p:nvPr/>
        </p:nvGrpSpPr>
        <p:grpSpPr>
          <a:xfrm flipV="1">
            <a:off x="5457712" y="4049989"/>
            <a:ext cx="4063155" cy="876300"/>
            <a:chOff x="2804175" y="1884784"/>
            <a:chExt cx="4063155" cy="1939472"/>
          </a:xfrm>
        </p:grpSpPr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449D6C30-D654-4909-905F-A1A426B98A20}"/>
                </a:ext>
              </a:extLst>
            </p:cNvPr>
            <p:cNvCxnSpPr>
              <a:cxnSpLocks/>
              <a:stCxn id="16" idx="2"/>
            </p:cNvCxnSpPr>
            <p:nvPr/>
          </p:nvCxnSpPr>
          <p:spPr>
            <a:xfrm flipV="1">
              <a:off x="2804175" y="2070644"/>
              <a:ext cx="2710217" cy="1753612"/>
            </a:xfrm>
            <a:prstGeom prst="line">
              <a:avLst/>
            </a:prstGeom>
            <a:ln w="19050">
              <a:solidFill>
                <a:srgbClr val="17FFFF"/>
              </a:solidFill>
              <a:prstDash val="lg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69F40833-7EA3-4CA5-B835-8384B87BA0D4}"/>
                </a:ext>
              </a:extLst>
            </p:cNvPr>
            <p:cNvCxnSpPr>
              <a:cxnSpLocks/>
            </p:cNvCxnSpPr>
            <p:nvPr/>
          </p:nvCxnSpPr>
          <p:spPr>
            <a:xfrm>
              <a:off x="5673012" y="1884784"/>
              <a:ext cx="1194318" cy="1418184"/>
            </a:xfrm>
            <a:prstGeom prst="line">
              <a:avLst/>
            </a:prstGeom>
            <a:ln w="19050">
              <a:solidFill>
                <a:srgbClr val="17FFFF"/>
              </a:solidFill>
              <a:prstDash val="lg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02150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 advTm="0">
        <p14:warp dir="in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EAB3F39-694C-40DD-B417-6237E0CD22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7065" y="1984947"/>
            <a:ext cx="4108581" cy="4108581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1622B5C8-0BBA-432B-B705-383FE5D288EA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36" t="71499" r="55412"/>
          <a:stretch/>
        </p:blipFill>
        <p:spPr>
          <a:xfrm>
            <a:off x="607192" y="424411"/>
            <a:ext cx="1300629" cy="1329071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BD04FD5D-7381-436E-AE10-8C6A67F1E620}"/>
              </a:ext>
            </a:extLst>
          </p:cNvPr>
          <p:cNvSpPr txBox="1"/>
          <p:nvPr/>
        </p:nvSpPr>
        <p:spPr>
          <a:xfrm>
            <a:off x="2219086" y="827336"/>
            <a:ext cx="1106393" cy="523220"/>
          </a:xfrm>
          <a:prstGeom prst="rect">
            <a:avLst/>
          </a:prstGeom>
          <a:noFill/>
          <a:ln w="28575">
            <a:solidFill>
              <a:srgbClr val="17FFFF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sz="2800" b="1" dirty="0" err="1">
                <a:solidFill>
                  <a:srgbClr val="17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VREx</a:t>
            </a:r>
            <a:endParaRPr lang="zh-CN" altLang="en-US" sz="2800" b="1" dirty="0">
              <a:solidFill>
                <a:srgbClr val="17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3AD4AA83-5414-436C-862D-520EE9780FDF}"/>
              </a:ext>
            </a:extLst>
          </p:cNvPr>
          <p:cNvGrpSpPr/>
          <p:nvPr/>
        </p:nvGrpSpPr>
        <p:grpSpPr>
          <a:xfrm>
            <a:off x="-788685" y="2669585"/>
            <a:ext cx="4694501" cy="922313"/>
            <a:chOff x="-1683607" y="1779130"/>
            <a:chExt cx="6762059" cy="922313"/>
          </a:xfrm>
        </p:grpSpPr>
        <p:sp>
          <p:nvSpPr>
            <p:cNvPr id="32" name="文本框 103">
              <a:extLst>
                <a:ext uri="{FF2B5EF4-FFF2-40B4-BE49-F238E27FC236}">
                  <a16:creationId xmlns:a16="http://schemas.microsoft.com/office/drawing/2014/main" id="{78308A89-2CFF-4105-A234-7D8F362310CA}"/>
                </a:ext>
              </a:extLst>
            </p:cNvPr>
            <p:cNvSpPr txBox="1"/>
            <p:nvPr/>
          </p:nvSpPr>
          <p:spPr>
            <a:xfrm>
              <a:off x="1317257" y="2193612"/>
              <a:ext cx="3761195" cy="507831"/>
            </a:xfrm>
            <a:prstGeom prst="rect">
              <a:avLst/>
            </a:prstGeom>
            <a:noFill/>
          </p:spPr>
          <p:txBody>
            <a:bodyPr wrap="square" lIns="0" tIns="0" rIns="0" bIns="0">
              <a:noAutofit/>
            </a:bodyPr>
            <a:lstStyle/>
            <a:p>
              <a:pPr>
                <a:spcBef>
                  <a:spcPct val="20000"/>
                </a:spcBef>
                <a:buFont typeface="Arial" panose="020B0604020202020204" pitchFamily="34" charset="0"/>
                <a:buNone/>
                <a:defRPr/>
              </a:pPr>
              <a:r>
                <a:rPr lang="zh-CN" altLang="en-US" sz="1400" dirty="0">
                  <a:solidFill>
                    <a:srgbClr val="AB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方正静蕾简体"/>
                  <a:sym typeface="Arial" panose="020B0604020202020204" pitchFamily="34" charset="0"/>
                </a:rPr>
                <a:t>通过增加表现最佳领域的风险，来让模型在面对域偏移的时候风险变化最小</a:t>
              </a:r>
              <a:endParaRPr lang="en-US" altLang="zh-CN" sz="1400" dirty="0">
                <a:solidFill>
                  <a:srgbClr val="AB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方正静蕾简体"/>
                <a:sym typeface="Arial" panose="020B0604020202020204" pitchFamily="34" charset="0"/>
              </a:endParaRPr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93F85FDA-A7C4-49C7-B261-9CAB214D6432}"/>
                </a:ext>
              </a:extLst>
            </p:cNvPr>
            <p:cNvSpPr/>
            <p:nvPr/>
          </p:nvSpPr>
          <p:spPr>
            <a:xfrm>
              <a:off x="-1683607" y="1779130"/>
              <a:ext cx="3761195" cy="307777"/>
            </a:xfrm>
            <a:prstGeom prst="rect">
              <a:avLst/>
            </a:prstGeom>
          </p:spPr>
          <p:txBody>
            <a:bodyPr wrap="none" lIns="0" tIns="0" rIns="0" bIns="0">
              <a:normAutofit/>
            </a:bodyPr>
            <a:lstStyle/>
            <a:p>
              <a:pPr algn="r"/>
              <a:r>
                <a:rPr lang="zh-CN" altLang="en-US" sz="2000" b="1" dirty="0">
                  <a:solidFill>
                    <a:srgbClr val="17FFFF"/>
                  </a:solidFill>
                  <a:cs typeface="+mn-ea"/>
                  <a:sym typeface="+mn-lt"/>
                </a:rPr>
                <a:t>概括</a:t>
              </a:r>
            </a:p>
          </p:txBody>
        </p:sp>
      </p:grp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5ADA0AF7-0217-4336-92C9-066EBD030A8F}"/>
              </a:ext>
            </a:extLst>
          </p:cNvPr>
          <p:cNvCxnSpPr/>
          <p:nvPr/>
        </p:nvCxnSpPr>
        <p:spPr>
          <a:xfrm>
            <a:off x="1457544" y="4047790"/>
            <a:ext cx="2448272" cy="0"/>
          </a:xfrm>
          <a:prstGeom prst="line">
            <a:avLst/>
          </a:prstGeom>
          <a:ln>
            <a:solidFill>
              <a:srgbClr val="17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>
            <a:extLst>
              <a:ext uri="{FF2B5EF4-FFF2-40B4-BE49-F238E27FC236}">
                <a16:creationId xmlns:a16="http://schemas.microsoft.com/office/drawing/2014/main" id="{197622EF-A51B-46C9-BBA6-5DD3C3F450B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145898">
            <a:off x="9584293" y="-3286"/>
            <a:ext cx="2164654" cy="2585797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69DCDDE3-6045-EEBA-5338-E1E74683CD8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2186" y="4503683"/>
            <a:ext cx="3733800" cy="58102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14CF9AF-4949-432A-4E32-A8250C792D6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75646" y="1920759"/>
            <a:ext cx="3869833" cy="127351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0E2C9DC-F00B-6A1A-CD61-907A1D9E29E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46962" y="4655871"/>
            <a:ext cx="4248150" cy="100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965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 advTm="0">
        <p14:warp dir="in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8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28154847"/>
  <p:tag name="MH_LIBRARY" val="CONTENTS"/>
  <p:tag name="MH_TYPE" val="OTHERS"/>
  <p:tag name="ID" val="553518"/>
  <p:tag name="PA" val="v3.2.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28154847"/>
  <p:tag name="MH_LIBRARY" val="CONTENTS"/>
  <p:tag name="MH_TYPE" val="OTHERS"/>
  <p:tag name="ID" val="553518"/>
  <p:tag name="PA" val="v3.2.0"/>
</p:tagLst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56BEEC"/>
      </a:accent1>
      <a:accent2>
        <a:srgbClr val="31A8DF"/>
      </a:accent2>
      <a:accent3>
        <a:srgbClr val="238ACB"/>
      </a:accent3>
      <a:accent4>
        <a:srgbClr val="1A6798"/>
      </a:accent4>
      <a:accent5>
        <a:srgbClr val="189ED9"/>
      </a:accent5>
      <a:accent6>
        <a:srgbClr val="189ED9"/>
      </a:accent6>
      <a:hlink>
        <a:srgbClr val="56BEEC"/>
      </a:hlink>
      <a:folHlink>
        <a:srgbClr val="BFBFBF"/>
      </a:folHlink>
    </a:clrScheme>
    <a:fontScheme name="aoe4neju">
      <a:majorFont>
        <a:latin typeface="微软雅黑 Light" panose="020F0302020204030204"/>
        <a:ea typeface="锐字工房云字库细圆GBK"/>
        <a:cs typeface=""/>
      </a:majorFont>
      <a:minorFont>
        <a:latin typeface="微软雅黑 Light" panose="020F0502020204030204"/>
        <a:ea typeface="锐字工房云字库细圆GBK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56BEEC"/>
    </a:accent1>
    <a:accent2>
      <a:srgbClr val="31A8DF"/>
    </a:accent2>
    <a:accent3>
      <a:srgbClr val="238ACB"/>
    </a:accent3>
    <a:accent4>
      <a:srgbClr val="1A6798"/>
    </a:accent4>
    <a:accent5>
      <a:srgbClr val="189ED9"/>
    </a:accent5>
    <a:accent6>
      <a:srgbClr val="189ED9"/>
    </a:accent6>
    <a:hlink>
      <a:srgbClr val="56BEEC"/>
    </a:hlink>
    <a:folHlink>
      <a:srgbClr val="BFBFBF"/>
    </a:folHlink>
  </a:clrScheme>
</a:themeOverride>
</file>

<file path=ppt/theme/themeOverride10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56BEEC"/>
    </a:accent1>
    <a:accent2>
      <a:srgbClr val="31A8DF"/>
    </a:accent2>
    <a:accent3>
      <a:srgbClr val="238ACB"/>
    </a:accent3>
    <a:accent4>
      <a:srgbClr val="1A6798"/>
    </a:accent4>
    <a:accent5>
      <a:srgbClr val="189ED9"/>
    </a:accent5>
    <a:accent6>
      <a:srgbClr val="189ED9"/>
    </a:accent6>
    <a:hlink>
      <a:srgbClr val="56BEEC"/>
    </a:hlink>
    <a:folHlink>
      <a:srgbClr val="BFBFBF"/>
    </a:folHlink>
  </a:clrScheme>
</a:themeOverride>
</file>

<file path=ppt/theme/themeOverride1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56BEEC"/>
    </a:accent1>
    <a:accent2>
      <a:srgbClr val="31A8DF"/>
    </a:accent2>
    <a:accent3>
      <a:srgbClr val="238ACB"/>
    </a:accent3>
    <a:accent4>
      <a:srgbClr val="1A6798"/>
    </a:accent4>
    <a:accent5>
      <a:srgbClr val="189ED9"/>
    </a:accent5>
    <a:accent6>
      <a:srgbClr val="189ED9"/>
    </a:accent6>
    <a:hlink>
      <a:srgbClr val="56BEEC"/>
    </a:hlink>
    <a:folHlink>
      <a:srgbClr val="BFBFBF"/>
    </a:folHlink>
  </a:clrScheme>
</a:themeOverride>
</file>

<file path=ppt/theme/themeOverride12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56BEEC"/>
    </a:accent1>
    <a:accent2>
      <a:srgbClr val="31A8DF"/>
    </a:accent2>
    <a:accent3>
      <a:srgbClr val="238ACB"/>
    </a:accent3>
    <a:accent4>
      <a:srgbClr val="1A6798"/>
    </a:accent4>
    <a:accent5>
      <a:srgbClr val="189ED9"/>
    </a:accent5>
    <a:accent6>
      <a:srgbClr val="189ED9"/>
    </a:accent6>
    <a:hlink>
      <a:srgbClr val="56BEEC"/>
    </a:hlink>
    <a:folHlink>
      <a:srgbClr val="BFBFBF"/>
    </a:folHlink>
  </a:clrScheme>
</a:themeOverride>
</file>

<file path=ppt/theme/themeOverride13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56BEEC"/>
    </a:accent1>
    <a:accent2>
      <a:srgbClr val="31A8DF"/>
    </a:accent2>
    <a:accent3>
      <a:srgbClr val="238ACB"/>
    </a:accent3>
    <a:accent4>
      <a:srgbClr val="1A6798"/>
    </a:accent4>
    <a:accent5>
      <a:srgbClr val="189ED9"/>
    </a:accent5>
    <a:accent6>
      <a:srgbClr val="189ED9"/>
    </a:accent6>
    <a:hlink>
      <a:srgbClr val="56BEEC"/>
    </a:hlink>
    <a:folHlink>
      <a:srgbClr val="BFBFBF"/>
    </a:folHlink>
  </a:clrScheme>
</a:themeOverride>
</file>

<file path=ppt/theme/themeOverride14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56BEEC"/>
    </a:accent1>
    <a:accent2>
      <a:srgbClr val="31A8DF"/>
    </a:accent2>
    <a:accent3>
      <a:srgbClr val="238ACB"/>
    </a:accent3>
    <a:accent4>
      <a:srgbClr val="1A6798"/>
    </a:accent4>
    <a:accent5>
      <a:srgbClr val="189ED9"/>
    </a:accent5>
    <a:accent6>
      <a:srgbClr val="189ED9"/>
    </a:accent6>
    <a:hlink>
      <a:srgbClr val="56BEEC"/>
    </a:hlink>
    <a:folHlink>
      <a:srgbClr val="BFBFBF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56BEEC"/>
    </a:accent1>
    <a:accent2>
      <a:srgbClr val="31A8DF"/>
    </a:accent2>
    <a:accent3>
      <a:srgbClr val="238ACB"/>
    </a:accent3>
    <a:accent4>
      <a:srgbClr val="1A6798"/>
    </a:accent4>
    <a:accent5>
      <a:srgbClr val="189ED9"/>
    </a:accent5>
    <a:accent6>
      <a:srgbClr val="189ED9"/>
    </a:accent6>
    <a:hlink>
      <a:srgbClr val="56BEEC"/>
    </a:hlink>
    <a:folHlink>
      <a:srgbClr val="BFBFBF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56BEEC"/>
    </a:accent1>
    <a:accent2>
      <a:srgbClr val="31A8DF"/>
    </a:accent2>
    <a:accent3>
      <a:srgbClr val="238ACB"/>
    </a:accent3>
    <a:accent4>
      <a:srgbClr val="1A6798"/>
    </a:accent4>
    <a:accent5>
      <a:srgbClr val="189ED9"/>
    </a:accent5>
    <a:accent6>
      <a:srgbClr val="189ED9"/>
    </a:accent6>
    <a:hlink>
      <a:srgbClr val="56BEEC"/>
    </a:hlink>
    <a:folHlink>
      <a:srgbClr val="BFBFBF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56BEEC"/>
    </a:accent1>
    <a:accent2>
      <a:srgbClr val="31A8DF"/>
    </a:accent2>
    <a:accent3>
      <a:srgbClr val="238ACB"/>
    </a:accent3>
    <a:accent4>
      <a:srgbClr val="1A6798"/>
    </a:accent4>
    <a:accent5>
      <a:srgbClr val="189ED9"/>
    </a:accent5>
    <a:accent6>
      <a:srgbClr val="189ED9"/>
    </a:accent6>
    <a:hlink>
      <a:srgbClr val="56BEEC"/>
    </a:hlink>
    <a:folHlink>
      <a:srgbClr val="BFBFBF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56BEEC"/>
    </a:accent1>
    <a:accent2>
      <a:srgbClr val="31A8DF"/>
    </a:accent2>
    <a:accent3>
      <a:srgbClr val="238ACB"/>
    </a:accent3>
    <a:accent4>
      <a:srgbClr val="1A6798"/>
    </a:accent4>
    <a:accent5>
      <a:srgbClr val="189ED9"/>
    </a:accent5>
    <a:accent6>
      <a:srgbClr val="189ED9"/>
    </a:accent6>
    <a:hlink>
      <a:srgbClr val="56BEEC"/>
    </a:hlink>
    <a:folHlink>
      <a:srgbClr val="BFBFBF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56BEEC"/>
    </a:accent1>
    <a:accent2>
      <a:srgbClr val="31A8DF"/>
    </a:accent2>
    <a:accent3>
      <a:srgbClr val="238ACB"/>
    </a:accent3>
    <a:accent4>
      <a:srgbClr val="1A6798"/>
    </a:accent4>
    <a:accent5>
      <a:srgbClr val="189ED9"/>
    </a:accent5>
    <a:accent6>
      <a:srgbClr val="189ED9"/>
    </a:accent6>
    <a:hlink>
      <a:srgbClr val="56BEEC"/>
    </a:hlink>
    <a:folHlink>
      <a:srgbClr val="BFBFBF"/>
    </a:folHlink>
  </a:clrScheme>
</a:themeOverride>
</file>

<file path=ppt/theme/themeOverride7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56BEEC"/>
    </a:accent1>
    <a:accent2>
      <a:srgbClr val="31A8DF"/>
    </a:accent2>
    <a:accent3>
      <a:srgbClr val="238ACB"/>
    </a:accent3>
    <a:accent4>
      <a:srgbClr val="1A6798"/>
    </a:accent4>
    <a:accent5>
      <a:srgbClr val="189ED9"/>
    </a:accent5>
    <a:accent6>
      <a:srgbClr val="189ED9"/>
    </a:accent6>
    <a:hlink>
      <a:srgbClr val="56BEEC"/>
    </a:hlink>
    <a:folHlink>
      <a:srgbClr val="BFBFBF"/>
    </a:folHlink>
  </a:clrScheme>
</a:themeOverride>
</file>

<file path=ppt/theme/themeOverride8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56BEEC"/>
    </a:accent1>
    <a:accent2>
      <a:srgbClr val="31A8DF"/>
    </a:accent2>
    <a:accent3>
      <a:srgbClr val="238ACB"/>
    </a:accent3>
    <a:accent4>
      <a:srgbClr val="1A6798"/>
    </a:accent4>
    <a:accent5>
      <a:srgbClr val="189ED9"/>
    </a:accent5>
    <a:accent6>
      <a:srgbClr val="189ED9"/>
    </a:accent6>
    <a:hlink>
      <a:srgbClr val="56BEEC"/>
    </a:hlink>
    <a:folHlink>
      <a:srgbClr val="BFBFBF"/>
    </a:folHlink>
  </a:clrScheme>
</a:themeOverride>
</file>

<file path=ppt/theme/themeOverride9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56BEEC"/>
    </a:accent1>
    <a:accent2>
      <a:srgbClr val="31A8DF"/>
    </a:accent2>
    <a:accent3>
      <a:srgbClr val="238ACB"/>
    </a:accent3>
    <a:accent4>
      <a:srgbClr val="1A6798"/>
    </a:accent4>
    <a:accent5>
      <a:srgbClr val="189ED9"/>
    </a:accent5>
    <a:accent6>
      <a:srgbClr val="189ED9"/>
    </a:accent6>
    <a:hlink>
      <a:srgbClr val="56BEEC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1236</TotalTime>
  <Words>347</Words>
  <Application>Microsoft Office PowerPoint</Application>
  <PresentationFormat>宽屏</PresentationFormat>
  <Paragraphs>59</Paragraphs>
  <Slides>15</Slides>
  <Notes>15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0" baseType="lpstr">
      <vt:lpstr>等线</vt:lpstr>
      <vt:lpstr>微软雅黑</vt:lpstr>
      <vt:lpstr>微软雅黑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description>锐旗设计；https://9ppt.taobao.com</dc:description>
  <cp:lastModifiedBy>志伟</cp:lastModifiedBy>
  <cp:revision>46</cp:revision>
  <dcterms:created xsi:type="dcterms:W3CDTF">2017-08-16T17:24:11Z</dcterms:created>
  <dcterms:modified xsi:type="dcterms:W3CDTF">2022-08-09T14:12:40Z</dcterms:modified>
</cp:coreProperties>
</file>